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3" r:id="rId5"/>
    <p:sldId id="267" r:id="rId6"/>
    <p:sldId id="259" r:id="rId7"/>
    <p:sldId id="260" r:id="rId8"/>
    <p:sldId id="261" r:id="rId9"/>
    <p:sldId id="262"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1D65C-BD1C-7F44-8358-651AA2278F11}" v="1" dt="2024-09-09T16:48:34.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589"/>
    <p:restoredTop sz="94787"/>
  </p:normalViewPr>
  <p:slideViewPr>
    <p:cSldViewPr snapToGrid="0">
      <p:cViewPr varScale="1">
        <p:scale>
          <a:sx n="76" d="100"/>
          <a:sy n="76" d="100"/>
        </p:scale>
        <p:origin x="91"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yl Wilson" userId="08fbddc5-2f2e-4b50-b7a8-33e02302907e" providerId="ADAL" clId="{B72F6BF5-4E1E-4891-A0D4-808E14E52839}"/>
    <pc:docChg chg="custSel modSld">
      <pc:chgData name="Darryl Wilson" userId="08fbddc5-2f2e-4b50-b7a8-33e02302907e" providerId="ADAL" clId="{B72F6BF5-4E1E-4891-A0D4-808E14E52839}" dt="2024-09-09T23:20:31.574" v="41" actId="33524"/>
      <pc:docMkLst>
        <pc:docMk/>
      </pc:docMkLst>
      <pc:sldChg chg="modSp mod">
        <pc:chgData name="Darryl Wilson" userId="08fbddc5-2f2e-4b50-b7a8-33e02302907e" providerId="ADAL" clId="{B72F6BF5-4E1E-4891-A0D4-808E14E52839}" dt="2024-09-09T23:20:31.574" v="41" actId="33524"/>
        <pc:sldMkLst>
          <pc:docMk/>
          <pc:sldMk cId="3698060593" sldId="267"/>
        </pc:sldMkLst>
        <pc:spChg chg="mod">
          <ac:chgData name="Darryl Wilson" userId="08fbddc5-2f2e-4b50-b7a8-33e02302907e" providerId="ADAL" clId="{B72F6BF5-4E1E-4891-A0D4-808E14E52839}" dt="2024-09-09T23:11:12.790" v="40" actId="20577"/>
          <ac:spMkLst>
            <pc:docMk/>
            <pc:sldMk cId="3698060593" sldId="267"/>
            <ac:spMk id="5" creationId="{61720566-B041-9A29-6552-651B8C146C4F}"/>
          </ac:spMkLst>
        </pc:spChg>
        <pc:spChg chg="mod">
          <ac:chgData name="Darryl Wilson" userId="08fbddc5-2f2e-4b50-b7a8-33e02302907e" providerId="ADAL" clId="{B72F6BF5-4E1E-4891-A0D4-808E14E52839}" dt="2024-09-09T23:20:31.574" v="41" actId="33524"/>
          <ac:spMkLst>
            <pc:docMk/>
            <pc:sldMk cId="3698060593" sldId="267"/>
            <ac:spMk id="6" creationId="{A94A8D97-5F3B-9A36-2766-B61D7154B1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74956-8A51-B444-8F6C-AEB7BC85CDE5}" type="datetimeFigureOut">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43A3C-C90E-8047-9F45-8AE8517F3346}" type="slidenum">
              <a:rPr lang="en-GB" smtClean="0"/>
              <a:t>‹#›</a:t>
            </a:fld>
            <a:endParaRPr lang="en-GB"/>
          </a:p>
        </p:txBody>
      </p:sp>
    </p:spTree>
    <p:extLst>
      <p:ext uri="{BB962C8B-B14F-4D97-AF65-F5344CB8AC3E}">
        <p14:creationId xmlns:p14="http://schemas.microsoft.com/office/powerpoint/2010/main" val="310335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Secondary, Territory, Law school</a:t>
            </a:r>
          </a:p>
        </p:txBody>
      </p:sp>
      <p:sp>
        <p:nvSpPr>
          <p:cNvPr id="4" name="Slide Number Placeholder 3"/>
          <p:cNvSpPr>
            <a:spLocks noGrp="1"/>
          </p:cNvSpPr>
          <p:nvPr>
            <p:ph type="sldNum" sz="quarter" idx="5"/>
          </p:nvPr>
        </p:nvSpPr>
        <p:spPr/>
        <p:txBody>
          <a:bodyPr/>
          <a:lstStyle/>
          <a:p>
            <a:fld id="{BE443A3C-C90E-8047-9F45-8AE8517F3346}" type="slidenum">
              <a:rPr lang="en-GB" smtClean="0"/>
              <a:t>3</a:t>
            </a:fld>
            <a:endParaRPr lang="en-GB"/>
          </a:p>
        </p:txBody>
      </p:sp>
    </p:spTree>
    <p:extLst>
      <p:ext uri="{BB962C8B-B14F-4D97-AF65-F5344CB8AC3E}">
        <p14:creationId xmlns:p14="http://schemas.microsoft.com/office/powerpoint/2010/main" val="233777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Agreements, Why ADR</a:t>
            </a:r>
          </a:p>
        </p:txBody>
      </p:sp>
      <p:sp>
        <p:nvSpPr>
          <p:cNvPr id="4" name="Slide Number Placeholder 3"/>
          <p:cNvSpPr>
            <a:spLocks noGrp="1"/>
          </p:cNvSpPr>
          <p:nvPr>
            <p:ph type="sldNum" sz="quarter" idx="5"/>
          </p:nvPr>
        </p:nvSpPr>
        <p:spPr/>
        <p:txBody>
          <a:bodyPr/>
          <a:lstStyle/>
          <a:p>
            <a:fld id="{BE443A3C-C90E-8047-9F45-8AE8517F3346}" type="slidenum">
              <a:rPr lang="en-GB" smtClean="0"/>
              <a:t>8</a:t>
            </a:fld>
            <a:endParaRPr lang="en-GB"/>
          </a:p>
        </p:txBody>
      </p:sp>
    </p:spTree>
    <p:extLst>
      <p:ext uri="{BB962C8B-B14F-4D97-AF65-F5344CB8AC3E}">
        <p14:creationId xmlns:p14="http://schemas.microsoft.com/office/powerpoint/2010/main" val="105309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who is eligible, Cost, Process, when it is denied</a:t>
            </a:r>
          </a:p>
        </p:txBody>
      </p:sp>
      <p:sp>
        <p:nvSpPr>
          <p:cNvPr id="4" name="Slide Number Placeholder 3"/>
          <p:cNvSpPr>
            <a:spLocks noGrp="1"/>
          </p:cNvSpPr>
          <p:nvPr>
            <p:ph type="sldNum" sz="quarter" idx="5"/>
          </p:nvPr>
        </p:nvSpPr>
        <p:spPr/>
        <p:txBody>
          <a:bodyPr/>
          <a:lstStyle/>
          <a:p>
            <a:fld id="{BE443A3C-C90E-8047-9F45-8AE8517F3346}" type="slidenum">
              <a:rPr lang="en-GB" smtClean="0"/>
              <a:t>9</a:t>
            </a:fld>
            <a:endParaRPr lang="en-GB"/>
          </a:p>
        </p:txBody>
      </p:sp>
    </p:spTree>
    <p:extLst>
      <p:ext uri="{BB962C8B-B14F-4D97-AF65-F5344CB8AC3E}">
        <p14:creationId xmlns:p14="http://schemas.microsoft.com/office/powerpoint/2010/main" val="236306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2867-79E6-8410-D502-3D2CDA19A9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304AC22-8761-FC86-D046-1E9B359F1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C503B2F-A65A-49D1-EBF8-25B584C532BD}"/>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5" name="Footer Placeholder 4">
            <a:extLst>
              <a:ext uri="{FF2B5EF4-FFF2-40B4-BE49-F238E27FC236}">
                <a16:creationId xmlns:a16="http://schemas.microsoft.com/office/drawing/2014/main" id="{28569D0D-70EB-08F7-D89D-F55F96F1D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45937-E1A5-7403-1A32-FF690B4ED65B}"/>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15972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91EF-A71C-5375-2775-6C6A513D3DA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D74CC13-6292-B660-904F-8CF0523FBA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B2824F-4417-4944-BCEB-A602AF8EBA06}"/>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5" name="Footer Placeholder 4">
            <a:extLst>
              <a:ext uri="{FF2B5EF4-FFF2-40B4-BE49-F238E27FC236}">
                <a16:creationId xmlns:a16="http://schemas.microsoft.com/office/drawing/2014/main" id="{2121FA80-22DF-1D46-184C-9CBDC8CDE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9A6EF-83CE-0EAB-1481-1970E6962723}"/>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66619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61CFF3-81A5-0461-43BF-EFBE2DFBD1D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A04C413-16B6-037F-379A-875F8CF237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D3D9D6-C6B6-AF4D-CE52-E2C18CB12FEF}"/>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5" name="Footer Placeholder 4">
            <a:extLst>
              <a:ext uri="{FF2B5EF4-FFF2-40B4-BE49-F238E27FC236}">
                <a16:creationId xmlns:a16="http://schemas.microsoft.com/office/drawing/2014/main" id="{16F8CF84-7BDE-88B9-885D-049EA7B94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5795D-CD57-989C-D6A8-8066CC8CB3B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281828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A2AA-7C50-D51F-0057-1D9F5641AF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E62F86-705C-C99C-E8BA-0ED2C94693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06E530-E98E-25CB-1EF0-6973EDF028F1}"/>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5" name="Footer Placeholder 4">
            <a:extLst>
              <a:ext uri="{FF2B5EF4-FFF2-40B4-BE49-F238E27FC236}">
                <a16:creationId xmlns:a16="http://schemas.microsoft.com/office/drawing/2014/main" id="{521512B9-D328-B5D2-6838-A733C7921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FF3C4-B1CE-7086-49E3-F223EAB0C2A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5135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EBE1-7680-2DA8-06D8-9AE96B68B9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9C0F2AD-68DA-5587-5499-EBD5B8B883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1C826D-BAA3-A783-8538-7A36B37A0429}"/>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5" name="Footer Placeholder 4">
            <a:extLst>
              <a:ext uri="{FF2B5EF4-FFF2-40B4-BE49-F238E27FC236}">
                <a16:creationId xmlns:a16="http://schemas.microsoft.com/office/drawing/2014/main" id="{14B869F3-0DD3-2895-4F52-BF9156D5F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DFF0CF-87AC-0FD8-7681-F96D09B8138C}"/>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913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E575-D6B6-5835-6597-DB81A1923C6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FDC198-E244-9D67-5745-AA5A586072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920DA3-0D97-2749-0737-5E0168BF76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2A85CE7-0CA9-8D2A-3234-C2705CD2C80A}"/>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6" name="Footer Placeholder 5">
            <a:extLst>
              <a:ext uri="{FF2B5EF4-FFF2-40B4-BE49-F238E27FC236}">
                <a16:creationId xmlns:a16="http://schemas.microsoft.com/office/drawing/2014/main" id="{B508E04B-5952-279D-FC24-9A6A1BBBDE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99C37-6144-7DAA-8E54-DCC74C5A8BEF}"/>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92293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ADAC-5695-15D9-0EBC-A0F8B5ED7C8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6A3AB6-459D-926A-FFEC-F77B0859D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8ABEAB-CE92-E169-33D7-4D5DAEB131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5FCB901-D083-E499-4D76-55E562DF6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B1E339-0027-8011-FCF4-E61F154C71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F38E70A-D3EC-3517-1D1F-77209671434B}"/>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8" name="Footer Placeholder 7">
            <a:extLst>
              <a:ext uri="{FF2B5EF4-FFF2-40B4-BE49-F238E27FC236}">
                <a16:creationId xmlns:a16="http://schemas.microsoft.com/office/drawing/2014/main" id="{E22D495F-2C2F-3CA0-6A35-A90B58C67E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50612C-C6E1-96FF-4BF9-CB55C330CBB5}"/>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66494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7276-EDB0-A7CC-A935-3B047C058A5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335833-0078-B96D-3DBB-7B6B0CE01366}"/>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4" name="Footer Placeholder 3">
            <a:extLst>
              <a:ext uri="{FF2B5EF4-FFF2-40B4-BE49-F238E27FC236}">
                <a16:creationId xmlns:a16="http://schemas.microsoft.com/office/drawing/2014/main" id="{52C025CF-8A2D-25F4-33D5-4F5EA0C039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6DFDD2-8FA8-A0E1-6610-7CF5E64727F4}"/>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134197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165EC-60F0-604C-AE2C-058E75D6B85F}"/>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3" name="Footer Placeholder 2">
            <a:extLst>
              <a:ext uri="{FF2B5EF4-FFF2-40B4-BE49-F238E27FC236}">
                <a16:creationId xmlns:a16="http://schemas.microsoft.com/office/drawing/2014/main" id="{05800B42-74D8-F714-76FC-5A50015C33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014D80-53BA-453B-221F-FAA0C38D2F49}"/>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34557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A4FD-A91A-B4C2-56EA-A81360BB94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0C3BAAF-4343-9F0D-5B23-F31E5D355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783DCA-69CD-F818-A851-D5CED7878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5AD078-EE82-70C7-19E0-2DDDDC0BB000}"/>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6" name="Footer Placeholder 5">
            <a:extLst>
              <a:ext uri="{FF2B5EF4-FFF2-40B4-BE49-F238E27FC236}">
                <a16:creationId xmlns:a16="http://schemas.microsoft.com/office/drawing/2014/main" id="{269DC379-781D-19EB-03DD-E155780AE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6C1E1F-9703-B016-7593-CCBF9C48FE7C}"/>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308397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31DC-C532-71B2-018A-6CA23A9068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438035B-51B6-6579-28A0-D00C40961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C81CCC-1BB5-7202-1126-5B49B394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F22A84-0000-3914-AF59-BC2766F923A2}"/>
              </a:ext>
            </a:extLst>
          </p:cNvPr>
          <p:cNvSpPr>
            <a:spLocks noGrp="1"/>
          </p:cNvSpPr>
          <p:nvPr>
            <p:ph type="dt" sz="half" idx="10"/>
          </p:nvPr>
        </p:nvSpPr>
        <p:spPr/>
        <p:txBody>
          <a:bodyPr/>
          <a:lstStyle/>
          <a:p>
            <a:fld id="{A0F0773E-AA58-4641-ABF7-B81E3EB6A9CE}" type="datetimeFigureOut">
              <a:rPr lang="en-GB" smtClean="0"/>
              <a:t>09/09/2024</a:t>
            </a:fld>
            <a:endParaRPr lang="en-GB"/>
          </a:p>
        </p:txBody>
      </p:sp>
      <p:sp>
        <p:nvSpPr>
          <p:cNvPr id="6" name="Footer Placeholder 5">
            <a:extLst>
              <a:ext uri="{FF2B5EF4-FFF2-40B4-BE49-F238E27FC236}">
                <a16:creationId xmlns:a16="http://schemas.microsoft.com/office/drawing/2014/main" id="{C749A4F2-B0AF-D6D7-2CE1-81E75E794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2F44FB-A856-9CC3-20A2-C962D6603D94}"/>
              </a:ext>
            </a:extLst>
          </p:cNvPr>
          <p:cNvSpPr>
            <a:spLocks noGrp="1"/>
          </p:cNvSpPr>
          <p:nvPr>
            <p:ph type="sldNum" sz="quarter" idx="12"/>
          </p:nvPr>
        </p:nvSpPr>
        <p:spPr/>
        <p:txBody>
          <a:bodyPr/>
          <a:lstStyle/>
          <a:p>
            <a:fld id="{983FA757-E129-BB42-882D-8DD6970CBE31}" type="slidenum">
              <a:rPr lang="en-GB" smtClean="0"/>
              <a:t>‹#›</a:t>
            </a:fld>
            <a:endParaRPr lang="en-GB"/>
          </a:p>
        </p:txBody>
      </p:sp>
    </p:spTree>
    <p:extLst>
      <p:ext uri="{BB962C8B-B14F-4D97-AF65-F5344CB8AC3E}">
        <p14:creationId xmlns:p14="http://schemas.microsoft.com/office/powerpoint/2010/main" val="403751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33F94-CEEA-7459-2782-2AFBD0713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8A95921-7E80-A523-975B-E5341E960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8C83E2-B851-73A7-BA0F-68CB3CF80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F0773E-AA58-4641-ABF7-B81E3EB6A9CE}" type="datetimeFigureOut">
              <a:rPr lang="en-GB" smtClean="0"/>
              <a:t>09/09/2024</a:t>
            </a:fld>
            <a:endParaRPr lang="en-GB"/>
          </a:p>
        </p:txBody>
      </p:sp>
      <p:sp>
        <p:nvSpPr>
          <p:cNvPr id="5" name="Footer Placeholder 4">
            <a:extLst>
              <a:ext uri="{FF2B5EF4-FFF2-40B4-BE49-F238E27FC236}">
                <a16:creationId xmlns:a16="http://schemas.microsoft.com/office/drawing/2014/main" id="{EA02AF6D-A573-0FCC-3746-6BE705653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D4E2CAF-9304-2DE7-4843-6679A1F15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3FA757-E129-BB42-882D-8DD6970CBE31}" type="slidenum">
              <a:rPr lang="en-GB" smtClean="0"/>
              <a:t>‹#›</a:t>
            </a:fld>
            <a:endParaRPr lang="en-GB"/>
          </a:p>
        </p:txBody>
      </p:sp>
    </p:spTree>
    <p:extLst>
      <p:ext uri="{BB962C8B-B14F-4D97-AF65-F5344CB8AC3E}">
        <p14:creationId xmlns:p14="http://schemas.microsoft.com/office/powerpoint/2010/main" val="330824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q7SbqpmY2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caad.ngo/2023/08/21/caribbean-court-of-justice-ruling/#:~:text=Earlier%20this%20year%2C%20claimant%20Roxann,find%20Roxann%20eligible%20for%20protection" TargetMode="External"/><Relationship Id="rId2" Type="http://schemas.openxmlformats.org/officeDocument/2006/relationships/hyperlink" Target="https://caricom.org/ccj-strikes-down-mandatory-death-penalty-in-barbados/"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barbadostoday.bb/2023/06/28/vindicated/" TargetMode="External"/><Relationship Id="rId4" Type="http://schemas.openxmlformats.org/officeDocument/2006/relationships/hyperlink" Target="https://ccj.org/ccj-upholds-insurers-decision-to-avoid-policy-of-insur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arbadosbarassociation.com/members_directory.cf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barbadoslawcourts.gov.bb/assets/content/pdfs/statutes/LegalProfessionCAP370A.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ag.gov.bb/Abou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6399D-21EA-71CD-C5BB-75F3433C8BC6}"/>
              </a:ext>
            </a:extLst>
          </p:cNvPr>
          <p:cNvSpPr>
            <a:spLocks noGrp="1"/>
          </p:cNvSpPr>
          <p:nvPr>
            <p:ph type="ctrTitle"/>
          </p:nvPr>
        </p:nvSpPr>
        <p:spPr>
          <a:xfrm>
            <a:off x="1113810" y="3023754"/>
            <a:ext cx="4900144" cy="3418462"/>
          </a:xfrm>
        </p:spPr>
        <p:txBody>
          <a:bodyPr anchor="t">
            <a:normAutofit/>
          </a:bodyPr>
          <a:lstStyle/>
          <a:p>
            <a:pPr algn="l"/>
            <a:r>
              <a:rPr lang="en-GB" sz="5400" dirty="0"/>
              <a:t>Barbados</a:t>
            </a:r>
            <a:br>
              <a:rPr lang="en-GB" sz="5400"/>
            </a:br>
            <a:endParaRPr lang="en-GB" sz="5400" dirty="0"/>
          </a:p>
        </p:txBody>
      </p:sp>
      <p:sp>
        <p:nvSpPr>
          <p:cNvPr id="3" name="Subtitle 2">
            <a:extLst>
              <a:ext uri="{FF2B5EF4-FFF2-40B4-BE49-F238E27FC236}">
                <a16:creationId xmlns:a16="http://schemas.microsoft.com/office/drawing/2014/main" id="{2E28B649-5C24-E3C5-C3EB-A63D442EC8E3}"/>
              </a:ext>
            </a:extLst>
          </p:cNvPr>
          <p:cNvSpPr>
            <a:spLocks noGrp="1"/>
          </p:cNvSpPr>
          <p:nvPr>
            <p:ph type="subTitle" idx="1"/>
          </p:nvPr>
        </p:nvSpPr>
        <p:spPr>
          <a:xfrm>
            <a:off x="1113809" y="1016076"/>
            <a:ext cx="4900143" cy="1709849"/>
          </a:xfrm>
        </p:spPr>
        <p:txBody>
          <a:bodyPr anchor="b">
            <a:normAutofit/>
          </a:bodyPr>
          <a:lstStyle/>
          <a:p>
            <a:pPr algn="l"/>
            <a:r>
              <a:rPr lang="en-GB" sz="2000" dirty="0"/>
              <a:t>© 2024</a:t>
            </a:r>
            <a:br>
              <a:rPr lang="en-GB" sz="2000" dirty="0"/>
            </a:br>
            <a:r>
              <a:rPr lang="en-GB" sz="2000" dirty="0"/>
              <a:t>D. McDaniel</a:t>
            </a:r>
            <a:br>
              <a:rPr lang="en-GB" sz="2000" dirty="0"/>
            </a:br>
            <a:r>
              <a:rPr lang="en-GB" sz="2000" dirty="0"/>
              <a:t>SUCOL - ICLP</a:t>
            </a:r>
          </a:p>
        </p:txBody>
      </p:sp>
      <p:grpSp>
        <p:nvGrpSpPr>
          <p:cNvPr id="1047" name="Group 104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048" name="Rectangle 104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2" name="Rectangle 105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5F25EAB-2C34-79E7-3551-59DEBB98C5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51483" y="471748"/>
            <a:ext cx="3050207" cy="2552007"/>
          </a:xfrm>
          <a:prstGeom prst="rect">
            <a:avLst/>
          </a:prstGeom>
          <a:noFill/>
          <a:extLst>
            <a:ext uri="{909E8E84-426E-40DD-AFC4-6F175D3DCCD1}">
              <a14:hiddenFill xmlns:a14="http://schemas.microsoft.com/office/drawing/2010/main">
                <a:solidFill>
                  <a:srgbClr val="FFFFFF"/>
                </a:solidFill>
              </a14:hiddenFill>
            </a:ext>
          </a:extLst>
        </p:spPr>
      </p:pic>
      <p:sp>
        <p:nvSpPr>
          <p:cNvPr id="1056" name="Rectangle 105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arbados">
            <a:extLst>
              <a:ext uri="{FF2B5EF4-FFF2-40B4-BE49-F238E27FC236}">
                <a16:creationId xmlns:a16="http://schemas.microsoft.com/office/drawing/2014/main" id="{0D8DC8A4-C709-E3A1-437D-CDD1774632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4162" y="3871021"/>
            <a:ext cx="4324849" cy="216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90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8300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4E1F-B23C-9647-A869-C9EDF0CBD90D}"/>
              </a:ext>
            </a:extLst>
          </p:cNvPr>
          <p:cNvSpPr>
            <a:spLocks noGrp="1"/>
          </p:cNvSpPr>
          <p:nvPr>
            <p:ph type="title"/>
          </p:nvPr>
        </p:nvSpPr>
        <p:spPr>
          <a:xfrm>
            <a:off x="838200" y="1"/>
            <a:ext cx="10515600" cy="966951"/>
          </a:xfrm>
        </p:spPr>
        <p:txBody>
          <a:bodyPr/>
          <a:lstStyle/>
          <a:p>
            <a:r>
              <a:rPr lang="en-GB" dirty="0"/>
              <a:t>Legal Aid</a:t>
            </a:r>
          </a:p>
        </p:txBody>
      </p:sp>
      <p:sp>
        <p:nvSpPr>
          <p:cNvPr id="3" name="Content Placeholder 2">
            <a:extLst>
              <a:ext uri="{FF2B5EF4-FFF2-40B4-BE49-F238E27FC236}">
                <a16:creationId xmlns:a16="http://schemas.microsoft.com/office/drawing/2014/main" id="{701114A7-BA97-F8C6-53F8-5176DE1A30EE}"/>
              </a:ext>
            </a:extLst>
          </p:cNvPr>
          <p:cNvSpPr>
            <a:spLocks noGrp="1"/>
          </p:cNvSpPr>
          <p:nvPr>
            <p:ph idx="1"/>
          </p:nvPr>
        </p:nvSpPr>
        <p:spPr>
          <a:xfrm>
            <a:off x="838200" y="737937"/>
            <a:ext cx="10515600" cy="6120063"/>
          </a:xfrm>
          <a:noFill/>
        </p:spPr>
        <p:txBody>
          <a:bodyPr>
            <a:normAutofit fontScale="25000" lnSpcReduction="20000"/>
          </a:bodyPr>
          <a:lstStyle/>
          <a:p>
            <a:r>
              <a:rPr lang="en-GB" sz="6400" dirty="0"/>
              <a:t>Legal Aid by the Public Affairs Office through Community Legal Services ( </a:t>
            </a:r>
            <a:r>
              <a:rPr lang="en-GB" sz="6400" dirty="0">
                <a:hlinkClick r:id="rId2"/>
              </a:rPr>
              <a:t>https://www.youtube.com/watch?v=q7SbqpmY2aI</a:t>
            </a:r>
            <a:r>
              <a:rPr lang="en-GB" sz="6400" dirty="0"/>
              <a:t> )</a:t>
            </a:r>
          </a:p>
          <a:p>
            <a:pPr lvl="1"/>
            <a:r>
              <a:rPr lang="en-GB" sz="6400" dirty="0"/>
              <a:t>Available to those who are unable to privately retain an attorney or afford an attorney on their own.</a:t>
            </a:r>
          </a:p>
          <a:p>
            <a:r>
              <a:rPr lang="en-GB" sz="6400" dirty="0"/>
              <a:t> Persons are entitled to apply for Legal Aid Certificates if they are charged with:</a:t>
            </a:r>
          </a:p>
          <a:p>
            <a:pPr lvl="1"/>
            <a:r>
              <a:rPr lang="en-GB" sz="6400" dirty="0"/>
              <a:t>Capital Offences</a:t>
            </a:r>
          </a:p>
          <a:p>
            <a:pPr lvl="1"/>
            <a:r>
              <a:rPr lang="en-GB" sz="6400" dirty="0"/>
              <a:t>Manslaughter</a:t>
            </a:r>
          </a:p>
          <a:p>
            <a:pPr lvl="1"/>
            <a:r>
              <a:rPr lang="en-GB" sz="6400" dirty="0"/>
              <a:t>Infanticide</a:t>
            </a:r>
          </a:p>
          <a:p>
            <a:pPr lvl="1"/>
            <a:r>
              <a:rPr lang="en-GB" sz="6400" dirty="0"/>
              <a:t>Concealment of Birth</a:t>
            </a:r>
          </a:p>
          <a:p>
            <a:pPr lvl="1"/>
            <a:r>
              <a:rPr lang="en-GB" sz="6400" dirty="0"/>
              <a:t>Rape</a:t>
            </a:r>
          </a:p>
          <a:p>
            <a:pPr lvl="1"/>
            <a:r>
              <a:rPr lang="en-GB" sz="6400" dirty="0"/>
              <a:t>Offence where a minor is charged</a:t>
            </a:r>
          </a:p>
          <a:p>
            <a:pPr lvl="1"/>
            <a:r>
              <a:rPr lang="en-GB" sz="6400" dirty="0"/>
              <a:t>Tenants &amp; Tenantries under;</a:t>
            </a:r>
          </a:p>
          <a:p>
            <a:pPr lvl="2"/>
            <a:r>
              <a:rPr lang="en-GB" sz="6400" dirty="0"/>
              <a:t>Tenantry Freehold Purchase Act</a:t>
            </a:r>
          </a:p>
          <a:p>
            <a:pPr lvl="2"/>
            <a:r>
              <a:rPr lang="en-GB" sz="6400" dirty="0"/>
              <a:t>Tenantries Control Act</a:t>
            </a:r>
          </a:p>
          <a:p>
            <a:pPr lvl="2"/>
            <a:r>
              <a:rPr lang="en-GB" sz="6400" dirty="0"/>
              <a:t>Security of Tender of Small Holdings Act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6400" b="0" i="0" u="none" strike="noStrike" kern="1200" cap="none" spc="0" normalizeH="0" baseline="0" noProof="0" dirty="0">
                <a:ln>
                  <a:noFill/>
                </a:ln>
                <a:solidFill>
                  <a:prstClr val="black"/>
                </a:solidFill>
                <a:effectLst/>
                <a:uLnTx/>
                <a:uFillTx/>
                <a:ea typeface="+mn-ea"/>
                <a:cs typeface="+mn-cs"/>
              </a:rPr>
              <a:t>Courts can also recommend cases and will do so where it is indictable and it is believed it is too difficult for a person to represent themselves, or if the matter involves a point of law that is of public interest, and they believe the assistance of an attorney is needed.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6400" b="0" i="0" u="none" strike="noStrike" kern="1200" cap="none" spc="0" normalizeH="0" baseline="0" noProof="0" dirty="0">
                <a:ln>
                  <a:noFill/>
                </a:ln>
                <a:solidFill>
                  <a:prstClr val="black"/>
                </a:solidFill>
                <a:effectLst/>
                <a:uLnTx/>
                <a:uFillTx/>
                <a:ea typeface="+mn-ea"/>
                <a:cs typeface="+mn-cs"/>
              </a:rPr>
              <a:t>Persons can also apply for legal aid for:</a:t>
            </a:r>
          </a:p>
          <a:p>
            <a:pPr lvl="1">
              <a:spcBef>
                <a:spcPts val="1000"/>
              </a:spcBef>
              <a:defRPr/>
            </a:pPr>
            <a:r>
              <a:rPr kumimoji="0" lang="en-GB" sz="6400" b="0" i="0" u="none" strike="noStrike" kern="1200" cap="none" spc="0" normalizeH="0" baseline="0" noProof="0" dirty="0">
                <a:ln>
                  <a:noFill/>
                </a:ln>
                <a:solidFill>
                  <a:prstClr val="black"/>
                </a:solidFill>
                <a:effectLst/>
                <a:uLnTx/>
                <a:uFillTx/>
                <a:ea typeface="+mn-ea"/>
                <a:cs typeface="+mn-cs"/>
              </a:rPr>
              <a:t>Civil Matters</a:t>
            </a:r>
          </a:p>
          <a:p>
            <a:pPr lvl="1">
              <a:spcBef>
                <a:spcPts val="1000"/>
              </a:spcBef>
              <a:defRPr/>
            </a:pPr>
            <a:r>
              <a:rPr lang="en-GB" sz="6400" dirty="0">
                <a:solidFill>
                  <a:prstClr val="black"/>
                </a:solidFill>
              </a:rPr>
              <a:t>All Family Matters (except Divorces)</a:t>
            </a:r>
          </a:p>
          <a:p>
            <a:pPr lvl="1">
              <a:spcBef>
                <a:spcPts val="1000"/>
              </a:spcBef>
              <a:defRPr/>
            </a:pPr>
            <a:r>
              <a:rPr kumimoji="0" lang="en-GB" sz="6400" b="0" i="0" u="none" strike="noStrike" kern="1200" cap="none" spc="0" normalizeH="0" baseline="0" noProof="0" dirty="0">
                <a:ln>
                  <a:noFill/>
                </a:ln>
                <a:solidFill>
                  <a:prstClr val="black"/>
                </a:solidFill>
                <a:effectLst/>
                <a:uLnTx/>
                <a:uFillTx/>
                <a:ea typeface="+mn-ea"/>
                <a:cs typeface="+mn-cs"/>
              </a:rPr>
              <a:t>All Civil Matters involving minors</a:t>
            </a:r>
          </a:p>
          <a:p>
            <a:pPr lvl="1">
              <a:spcBef>
                <a:spcPts val="1000"/>
              </a:spcBef>
              <a:defRPr/>
            </a:pPr>
            <a:r>
              <a:rPr lang="en-GB" sz="6400" dirty="0">
                <a:solidFill>
                  <a:prstClr val="black"/>
                </a:solidFill>
              </a:rPr>
              <a:t>All matters under section 24 (Constitutional Redress)</a:t>
            </a:r>
          </a:p>
          <a:p>
            <a:pPr lvl="1">
              <a:spcBef>
                <a:spcPts val="1000"/>
              </a:spcBef>
              <a:defRPr/>
            </a:pPr>
            <a:r>
              <a:rPr kumimoji="0" lang="en-GB" sz="6400" b="0" i="0" u="none" strike="noStrike" kern="1200" cap="none" spc="0" normalizeH="0" baseline="0" noProof="0" dirty="0">
                <a:ln>
                  <a:noFill/>
                </a:ln>
                <a:solidFill>
                  <a:prstClr val="black"/>
                </a:solidFill>
                <a:effectLst/>
                <a:uLnTx/>
                <a:uFillTx/>
                <a:ea typeface="+mn-ea"/>
                <a:cs typeface="+mn-cs"/>
              </a:rPr>
              <a:t>Writ of Habeas Corpus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6400" b="0" i="0" u="none" strike="noStrike" kern="1200" cap="none" spc="0" normalizeH="0" baseline="0" noProof="0" dirty="0">
                <a:ln>
                  <a:noFill/>
                </a:ln>
                <a:solidFill>
                  <a:prstClr val="black"/>
                </a:solidFill>
                <a:effectLst/>
                <a:uLnTx/>
                <a:uFillTx/>
                <a:ea typeface="+mn-ea"/>
                <a:cs typeface="+mn-cs"/>
              </a:rPr>
              <a:t>To access Legal Aid Services persons can call (246) 535-9900 and make an appointment or walk in if the matter is urgent at the Henry Forde &amp; David Simmons Legal and Judicial Complex. </a:t>
            </a:r>
          </a:p>
          <a:p>
            <a:pPr marL="914400" lvl="2" indent="0">
              <a:buNone/>
            </a:pPr>
            <a:endParaRPr lang="en-GB" dirty="0"/>
          </a:p>
        </p:txBody>
      </p:sp>
      <p:pic>
        <p:nvPicPr>
          <p:cNvPr id="5" name="Picture 4" descr="A sign on the wall&#10;&#10;Description automatically generated">
            <a:extLst>
              <a:ext uri="{FF2B5EF4-FFF2-40B4-BE49-F238E27FC236}">
                <a16:creationId xmlns:a16="http://schemas.microsoft.com/office/drawing/2014/main" id="{F196A632-CBB8-ED80-A8D6-90663E07E918}"/>
              </a:ext>
            </a:extLst>
          </p:cNvPr>
          <p:cNvPicPr>
            <a:picLocks noChangeAspect="1"/>
          </p:cNvPicPr>
          <p:nvPr/>
        </p:nvPicPr>
        <p:blipFill rotWithShape="1">
          <a:blip r:embed="rId3"/>
          <a:srcRect l="285" t="34574" r="11311" b="30979"/>
          <a:stretch/>
        </p:blipFill>
        <p:spPr>
          <a:xfrm>
            <a:off x="7781857" y="1855204"/>
            <a:ext cx="4410143" cy="1721285"/>
          </a:xfrm>
          <a:prstGeom prst="rect">
            <a:avLst/>
          </a:prstGeom>
        </p:spPr>
      </p:pic>
    </p:spTree>
    <p:extLst>
      <p:ext uri="{BB962C8B-B14F-4D97-AF65-F5344CB8AC3E}">
        <p14:creationId xmlns:p14="http://schemas.microsoft.com/office/powerpoint/2010/main" val="225644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51B4-F164-346F-9AD2-197FF901481C}"/>
              </a:ext>
            </a:extLst>
          </p:cNvPr>
          <p:cNvSpPr>
            <a:spLocks noGrp="1"/>
          </p:cNvSpPr>
          <p:nvPr>
            <p:ph type="title"/>
          </p:nvPr>
        </p:nvSpPr>
        <p:spPr>
          <a:xfrm>
            <a:off x="838200" y="134912"/>
            <a:ext cx="10515600" cy="546126"/>
          </a:xfrm>
        </p:spPr>
        <p:txBody>
          <a:bodyPr>
            <a:normAutofit fontScale="90000"/>
          </a:bodyPr>
          <a:lstStyle/>
          <a:p>
            <a:r>
              <a:rPr lang="en-GB" dirty="0"/>
              <a:t>Legal News</a:t>
            </a:r>
          </a:p>
        </p:txBody>
      </p:sp>
      <p:sp>
        <p:nvSpPr>
          <p:cNvPr id="3" name="Content Placeholder 2">
            <a:extLst>
              <a:ext uri="{FF2B5EF4-FFF2-40B4-BE49-F238E27FC236}">
                <a16:creationId xmlns:a16="http://schemas.microsoft.com/office/drawing/2014/main" id="{0A05432E-AB5C-EA33-4D9D-E23F45A14351}"/>
              </a:ext>
            </a:extLst>
          </p:cNvPr>
          <p:cNvSpPr>
            <a:spLocks noGrp="1"/>
          </p:cNvSpPr>
          <p:nvPr>
            <p:ph idx="1"/>
          </p:nvPr>
        </p:nvSpPr>
        <p:spPr>
          <a:xfrm>
            <a:off x="838200" y="737067"/>
            <a:ext cx="10515600" cy="6398251"/>
          </a:xfrm>
        </p:spPr>
        <p:txBody>
          <a:bodyPr>
            <a:normAutofit fontScale="70000" lnSpcReduction="20000"/>
          </a:bodyPr>
          <a:lstStyle/>
          <a:p>
            <a:r>
              <a:rPr lang="en-US" i="1" dirty="0"/>
              <a:t>The Caribbean Court of Justice (CCJ) has heard several cases from Barbados; </a:t>
            </a:r>
          </a:p>
          <a:p>
            <a:r>
              <a:rPr lang="en-US" i="1" dirty="0"/>
              <a:t>Jabari </a:t>
            </a:r>
            <a:r>
              <a:rPr lang="en-US" i="1" dirty="0" err="1"/>
              <a:t>Sensimania</a:t>
            </a:r>
            <a:r>
              <a:rPr lang="en-US" i="1" dirty="0"/>
              <a:t> </a:t>
            </a:r>
            <a:r>
              <a:rPr lang="en-US" i="1" dirty="0" err="1"/>
              <a:t>Nervais</a:t>
            </a:r>
            <a:r>
              <a:rPr lang="en-US" i="1" dirty="0"/>
              <a:t> v The Queen and Dwayne Omar Severin v The Queen (</a:t>
            </a:r>
            <a:r>
              <a:rPr lang="en-US" i="1" dirty="0">
                <a:hlinkClick r:id="rId2"/>
              </a:rPr>
              <a:t>https://caricom.org/ccj-strikes-down-mandatory-death-penalty-in-barbados/</a:t>
            </a:r>
            <a:r>
              <a:rPr lang="en-US" i="1" dirty="0"/>
              <a:t> )</a:t>
            </a:r>
          </a:p>
          <a:p>
            <a:pPr lvl="1"/>
            <a:r>
              <a:rPr lang="en-US" i="1" dirty="0"/>
              <a:t>In 2018, the CCJ ruled that Barbados' mandatory death penalty for murder was unconstitutional in these two consolidated cases. The court found that section 2 of the Offences Against the Person Act was unconstitutional.</a:t>
            </a:r>
          </a:p>
          <a:p>
            <a:r>
              <a:rPr lang="en-US" i="1" dirty="0"/>
              <a:t>Roxann Rachel Goddard </a:t>
            </a:r>
          </a:p>
          <a:p>
            <a:pPr marL="0" indent="0">
              <a:buNone/>
            </a:pPr>
            <a:r>
              <a:rPr lang="en-US" i="1" dirty="0"/>
              <a:t>(</a:t>
            </a:r>
            <a:r>
              <a:rPr lang="en-US" i="1" dirty="0">
                <a:hlinkClick r:id="rId3"/>
              </a:rPr>
              <a:t>https://icaad.ngo/2023/08/21/caribbean-court-of-justice-ruling/#:~:text=Earlier%20this%20year%2C%20claimant%20Roxann,find%20Roxann%20eligible%20for%20protection</a:t>
            </a:r>
            <a:r>
              <a:rPr lang="en-US" i="1" dirty="0"/>
              <a:t> )</a:t>
            </a:r>
          </a:p>
          <a:p>
            <a:pPr lvl="1"/>
            <a:r>
              <a:rPr lang="en-US" i="1" dirty="0"/>
              <a:t>In 2023, Goddard brought a case to the CCJ after being denied a protection order against her ex-partner. The Barbadian court had dismissed her application because she was no longer in a relationship with her partner at the time of filing. In a landmark ruling, the Caribbean Court of Justice overturned the Court’s decision, asserting that former spouses and partners have a right to seek protection orders and that there is no time limit for seeking protection after a relationship ends. </a:t>
            </a:r>
          </a:p>
          <a:p>
            <a:r>
              <a:rPr lang="en-US" i="1" dirty="0"/>
              <a:t>Apsara Restaurants (Barbados) Limited v Guardian General Insurance Limited</a:t>
            </a:r>
          </a:p>
          <a:p>
            <a:pPr marL="0" indent="0">
              <a:buNone/>
            </a:pPr>
            <a:r>
              <a:rPr lang="en-US" i="1" dirty="0"/>
              <a:t>(</a:t>
            </a:r>
            <a:r>
              <a:rPr lang="en-US" i="1" dirty="0">
                <a:hlinkClick r:id="rId4"/>
              </a:rPr>
              <a:t>https://ccj.org/ccj-upholds-insurers-decision-to-avoid-policy-of-insurance/</a:t>
            </a:r>
            <a:r>
              <a:rPr lang="en-US" i="1" dirty="0"/>
              <a:t> )</a:t>
            </a:r>
          </a:p>
          <a:p>
            <a:pPr lvl="1"/>
            <a:r>
              <a:rPr lang="en-US" i="1" dirty="0"/>
              <a:t>In 2024, the CCJ dismissed an appeal in this case and upheld decisions made by the High Court and the Court of Appeal.</a:t>
            </a:r>
          </a:p>
          <a:p>
            <a:r>
              <a:rPr lang="en-US" i="1" dirty="0"/>
              <a:t>The Barbados </a:t>
            </a:r>
            <a:r>
              <a:rPr lang="en-US" i="1" dirty="0" err="1"/>
              <a:t>Defence</a:t>
            </a:r>
            <a:r>
              <a:rPr lang="en-US" i="1" dirty="0"/>
              <a:t> Force v David Anthony Harewood</a:t>
            </a:r>
          </a:p>
          <a:p>
            <a:pPr marL="0" indent="0">
              <a:buNone/>
            </a:pPr>
            <a:r>
              <a:rPr lang="en-US" i="1" dirty="0"/>
              <a:t>(</a:t>
            </a:r>
            <a:r>
              <a:rPr lang="en-US" i="1" dirty="0">
                <a:hlinkClick r:id="rId5"/>
              </a:rPr>
              <a:t>https://barbadostoday.bb/2023/06/28/vindicated/</a:t>
            </a:r>
            <a:r>
              <a:rPr lang="en-US" i="1" dirty="0"/>
              <a:t> )</a:t>
            </a:r>
          </a:p>
          <a:p>
            <a:pPr lvl="1"/>
            <a:r>
              <a:rPr lang="en-US" i="1" dirty="0"/>
              <a:t>In 2024, the CCJ dismissed an appeal in this case and provided reasons for its decision in July 2024.</a:t>
            </a:r>
          </a:p>
          <a:p>
            <a:endParaRPr lang="en-GB" dirty="0"/>
          </a:p>
        </p:txBody>
      </p:sp>
      <p:pic>
        <p:nvPicPr>
          <p:cNvPr id="7" name="Picture 6" descr="A logo of a court&#10;&#10;Description automatically generated">
            <a:extLst>
              <a:ext uri="{FF2B5EF4-FFF2-40B4-BE49-F238E27FC236}">
                <a16:creationId xmlns:a16="http://schemas.microsoft.com/office/drawing/2014/main" id="{6118CECD-F3FA-5806-FCFF-7BD41C7DA7B7}"/>
              </a:ext>
            </a:extLst>
          </p:cNvPr>
          <p:cNvPicPr>
            <a:picLocks noChangeAspect="1"/>
          </p:cNvPicPr>
          <p:nvPr/>
        </p:nvPicPr>
        <p:blipFill>
          <a:blip r:embed="rId6"/>
          <a:stretch>
            <a:fillRect/>
          </a:stretch>
        </p:blipFill>
        <p:spPr>
          <a:xfrm>
            <a:off x="10546080" y="0"/>
            <a:ext cx="1645920" cy="1635633"/>
          </a:xfrm>
          <a:prstGeom prst="rect">
            <a:avLst/>
          </a:prstGeom>
        </p:spPr>
      </p:pic>
    </p:spTree>
    <p:extLst>
      <p:ext uri="{BB962C8B-B14F-4D97-AF65-F5344CB8AC3E}">
        <p14:creationId xmlns:p14="http://schemas.microsoft.com/office/powerpoint/2010/main" val="160361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8300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2A1A-F9FC-DA63-803D-BD33C882A8A3}"/>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3F563ACA-4EB2-6DFD-7C83-81E47D982939}"/>
              </a:ext>
            </a:extLst>
          </p:cNvPr>
          <p:cNvSpPr>
            <a:spLocks noGrp="1"/>
          </p:cNvSpPr>
          <p:nvPr>
            <p:ph idx="1"/>
          </p:nvPr>
        </p:nvSpPr>
        <p:spPr>
          <a:xfrm>
            <a:off x="838200" y="1825624"/>
            <a:ext cx="10515600" cy="5032376"/>
          </a:xfrm>
        </p:spPr>
        <p:txBody>
          <a:bodyPr>
            <a:normAutofit lnSpcReduction="10000"/>
          </a:bodyPr>
          <a:lstStyle/>
          <a:p>
            <a:r>
              <a:rPr lang="en-GB" dirty="0"/>
              <a:t>Barbados is an island country in the southeastern Caribbean Sea, situated about 100 miles east of Saint Vincent and the Grenadines. The capital and largest town is Bridgetown, which is also the main seaport.</a:t>
            </a:r>
          </a:p>
          <a:p>
            <a:r>
              <a:rPr lang="en-GB" dirty="0"/>
              <a:t>As of 2024 the population is estimated to be 263,700. People of African descent and mixed African-European descent make up more than nine-tenths of the population. English is the official language, and a nonstandard English called Bajan is also spoken.</a:t>
            </a:r>
          </a:p>
          <a:p>
            <a:r>
              <a:rPr lang="en-GB" dirty="0"/>
              <a:t>There are approximately 972 lawyers in Barbados. These lawyers specialise in areas of law such as ADR, Administrative Law, Banking Law, CARICOM Law, International Tax Law and Wills.</a:t>
            </a:r>
          </a:p>
          <a:p>
            <a:r>
              <a:rPr lang="en-GB" dirty="0"/>
              <a:t> </a:t>
            </a:r>
            <a:r>
              <a:rPr lang="en-GB" dirty="0">
                <a:hlinkClick r:id="rId2"/>
              </a:rPr>
              <a:t>https://barbadosbarassociation.com/members_directory.cfm</a:t>
            </a:r>
            <a:endParaRPr lang="en-GB" dirty="0"/>
          </a:p>
          <a:p>
            <a:pPr marL="0" indent="0">
              <a:buNone/>
            </a:pPr>
            <a:endParaRPr lang="en-GB" dirty="0"/>
          </a:p>
        </p:txBody>
      </p:sp>
      <p:pic>
        <p:nvPicPr>
          <p:cNvPr id="5" name="Picture 4" descr="A blue and yellow flag with a yellow line&#10;&#10;Description automatically generated">
            <a:extLst>
              <a:ext uri="{FF2B5EF4-FFF2-40B4-BE49-F238E27FC236}">
                <a16:creationId xmlns:a16="http://schemas.microsoft.com/office/drawing/2014/main" id="{DF5D774A-DC0C-6C78-2648-FD48C6C1351F}"/>
              </a:ext>
            </a:extLst>
          </p:cNvPr>
          <p:cNvPicPr>
            <a:picLocks noChangeAspect="1"/>
          </p:cNvPicPr>
          <p:nvPr/>
        </p:nvPicPr>
        <p:blipFill rotWithShape="1">
          <a:blip r:embed="rId3"/>
          <a:srcRect l="16569" t="11896" r="9480" b="21078"/>
          <a:stretch/>
        </p:blipFill>
        <p:spPr>
          <a:xfrm>
            <a:off x="4065819" y="-164079"/>
            <a:ext cx="3043629" cy="1907190"/>
          </a:xfrm>
          <a:prstGeom prst="rect">
            <a:avLst/>
          </a:prstGeom>
        </p:spPr>
      </p:pic>
    </p:spTree>
    <p:extLst>
      <p:ext uri="{BB962C8B-B14F-4D97-AF65-F5344CB8AC3E}">
        <p14:creationId xmlns:p14="http://schemas.microsoft.com/office/powerpoint/2010/main" val="418190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073E-448F-12B2-474D-476813B61062}"/>
              </a:ext>
            </a:extLst>
          </p:cNvPr>
          <p:cNvSpPr>
            <a:spLocks noGrp="1"/>
          </p:cNvSpPr>
          <p:nvPr>
            <p:ph type="title"/>
          </p:nvPr>
        </p:nvSpPr>
        <p:spPr/>
        <p:txBody>
          <a:bodyPr/>
          <a:lstStyle/>
          <a:p>
            <a:r>
              <a:rPr lang="en-GB" dirty="0"/>
              <a:t>Education</a:t>
            </a:r>
          </a:p>
        </p:txBody>
      </p:sp>
      <p:sp>
        <p:nvSpPr>
          <p:cNvPr id="3" name="Content Placeholder 2">
            <a:extLst>
              <a:ext uri="{FF2B5EF4-FFF2-40B4-BE49-F238E27FC236}">
                <a16:creationId xmlns:a16="http://schemas.microsoft.com/office/drawing/2014/main" id="{47808F56-556F-3B3C-9AFC-6BB8073965B0}"/>
              </a:ext>
            </a:extLst>
          </p:cNvPr>
          <p:cNvSpPr>
            <a:spLocks noGrp="1"/>
          </p:cNvSpPr>
          <p:nvPr>
            <p:ph idx="1"/>
          </p:nvPr>
        </p:nvSpPr>
        <p:spPr/>
        <p:txBody>
          <a:bodyPr>
            <a:normAutofit fontScale="85000" lnSpcReduction="10000"/>
          </a:bodyPr>
          <a:lstStyle/>
          <a:p>
            <a:pPr algn="l"/>
            <a:r>
              <a:rPr lang="en-GB" b="0" i="0" dirty="0">
                <a:effectLst/>
              </a:rPr>
              <a:t>Primary education begins at age 4 and continues until age 11, when students sit the Barbados Secondary School Entrance Examination (BSSEE) and transition to secondary school. There are no school fees at public primary schools.</a:t>
            </a:r>
          </a:p>
          <a:p>
            <a:pPr algn="l"/>
            <a:r>
              <a:rPr lang="en-GB" b="0" i="0" dirty="0">
                <a:effectLst/>
              </a:rPr>
              <a:t>Secondary education is provided for children ages 11 to 18 years. At age 16, students write the Caribbean Examination Council (CXC) examinations Caribbean Secondary Entrance Certificate (CSEC) - the equivalent of GCE O-Levels. At about age 18, those students who continue at school can sit the CXC- Caribbean Advanced Proficiency Certificate (A-Level). </a:t>
            </a:r>
          </a:p>
          <a:p>
            <a:pPr algn="l"/>
            <a:r>
              <a:rPr lang="en-GB" dirty="0"/>
              <a:t>The government prioritizes education by allocating a significant portion of its budget to it. All education in public institutions is free. </a:t>
            </a:r>
          </a:p>
          <a:p>
            <a:pPr algn="l"/>
            <a:r>
              <a:rPr lang="en-GB" b="0" i="0" dirty="0">
                <a:effectLst/>
                <a:highlight>
                  <a:srgbClr val="FFFFFF"/>
                </a:highlight>
              </a:rPr>
              <a:t>Most studies at the </a:t>
            </a:r>
            <a:r>
              <a:rPr lang="en-GB" b="0" i="0" dirty="0">
                <a:solidFill>
                  <a:srgbClr val="1A1A1A"/>
                </a:solidFill>
                <a:effectLst/>
                <a:highlight>
                  <a:srgbClr val="FFFFFF"/>
                </a:highlight>
              </a:rPr>
              <a:t>university level are done at the University of the West Indies, which maintains a Barbados campus at Cave Hill, near Bridgetown.</a:t>
            </a:r>
          </a:p>
          <a:p>
            <a:pPr algn="l"/>
            <a:endParaRPr lang="en-GB" b="0" i="0" dirty="0">
              <a:solidFill>
                <a:srgbClr val="444444"/>
              </a:solidFill>
              <a:effectLst/>
              <a:latin typeface="Tahoma" panose="020B0604030504040204" pitchFamily="34" charset="0"/>
            </a:endParaRPr>
          </a:p>
          <a:p>
            <a:endParaRPr lang="en-GB" dirty="0"/>
          </a:p>
        </p:txBody>
      </p:sp>
      <p:pic>
        <p:nvPicPr>
          <p:cNvPr id="5" name="Picture 4" descr="A logo of a company&#10;&#10;Description automatically generated">
            <a:extLst>
              <a:ext uri="{FF2B5EF4-FFF2-40B4-BE49-F238E27FC236}">
                <a16:creationId xmlns:a16="http://schemas.microsoft.com/office/drawing/2014/main" id="{A64BB67F-434E-025C-180A-58ED0D562DD1}"/>
              </a:ext>
            </a:extLst>
          </p:cNvPr>
          <p:cNvPicPr>
            <a:picLocks noChangeAspect="1"/>
          </p:cNvPicPr>
          <p:nvPr/>
        </p:nvPicPr>
        <p:blipFill>
          <a:blip r:embed="rId3"/>
          <a:stretch>
            <a:fillRect/>
          </a:stretch>
        </p:blipFill>
        <p:spPr>
          <a:xfrm>
            <a:off x="10413206" y="0"/>
            <a:ext cx="1778794" cy="1778794"/>
          </a:xfrm>
          <a:prstGeom prst="rect">
            <a:avLst/>
          </a:prstGeom>
        </p:spPr>
      </p:pic>
    </p:spTree>
    <p:extLst>
      <p:ext uri="{BB962C8B-B14F-4D97-AF65-F5344CB8AC3E}">
        <p14:creationId xmlns:p14="http://schemas.microsoft.com/office/powerpoint/2010/main" val="406527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09995-3B0C-2671-A479-B2569D9B2266}"/>
              </a:ext>
            </a:extLst>
          </p:cNvPr>
          <p:cNvSpPr>
            <a:spLocks noGrp="1"/>
          </p:cNvSpPr>
          <p:nvPr>
            <p:ph type="title"/>
          </p:nvPr>
        </p:nvSpPr>
        <p:spPr>
          <a:xfrm>
            <a:off x="572493" y="238539"/>
            <a:ext cx="11018520" cy="1200517"/>
          </a:xfrm>
        </p:spPr>
        <p:txBody>
          <a:bodyPr anchor="b">
            <a:normAutofit/>
          </a:bodyPr>
          <a:lstStyle/>
          <a:p>
            <a:r>
              <a:rPr lang="en-GB" sz="5400" dirty="0"/>
              <a:t>Legal Education in Barbados</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23E6EE-E456-9011-27E3-0C19C074A599}"/>
              </a:ext>
            </a:extLst>
          </p:cNvPr>
          <p:cNvSpPr>
            <a:spLocks noGrp="1"/>
          </p:cNvSpPr>
          <p:nvPr>
            <p:ph idx="1"/>
          </p:nvPr>
        </p:nvSpPr>
        <p:spPr>
          <a:xfrm>
            <a:off x="572491" y="1744998"/>
            <a:ext cx="9719552" cy="5113002"/>
          </a:xfrm>
        </p:spPr>
        <p:txBody>
          <a:bodyPr anchor="t">
            <a:noAutofit/>
          </a:bodyPr>
          <a:lstStyle/>
          <a:p>
            <a:r>
              <a:rPr lang="en-GB" sz="1400" dirty="0"/>
              <a:t>Students who wish to practice law in Barbados must first complete a first-year degree (Bachelor's Degree) in law from a university. Having completed their Bachelor of Law (LLB) at the University of West Indies they must complete further training to receive the Certificate of Legal Education from a law school in one of the nearby islands (Trinidad &amp; Tobago, Jamaica, or the Bahamas).</a:t>
            </a:r>
          </a:p>
          <a:p>
            <a:r>
              <a:rPr lang="en-GB" sz="1400" dirty="0"/>
              <a:t>The Barbados Law Degree</a:t>
            </a:r>
          </a:p>
          <a:p>
            <a:pPr lvl="1"/>
            <a:r>
              <a:rPr lang="en-GB" sz="1400" dirty="0"/>
              <a:t>Barbados only has one university; the University of the West Indies </a:t>
            </a:r>
            <a:r>
              <a:rPr lang="en-GB" sz="1400" dirty="0" err="1"/>
              <a:t>Cavehill</a:t>
            </a:r>
            <a:r>
              <a:rPr lang="en-GB" sz="1400" dirty="0"/>
              <a:t>, and its Law Programme was established in 1970. It provides the training necessary before pursuing professional legal training in the Commonwealth Caribbean. The programme is divided into three parts, and the resulting degree is the LLB (Bachelor of Law) degree. Each of the three parts must be completed before a student can move on to the next one.</a:t>
            </a:r>
          </a:p>
          <a:p>
            <a:pPr lvl="1"/>
            <a:r>
              <a:rPr lang="en-GB" sz="1400" dirty="0"/>
              <a:t>In addition to the Bachelor of Law degree (LLB), Barbados law students can pursue a Master of Laws (LLM) or Postgraduate Diploma in Corporate and Commercial Law, Public Law, or Legislative Drafting.</a:t>
            </a:r>
          </a:p>
          <a:p>
            <a:r>
              <a:rPr lang="en-GB" sz="1400" dirty="0"/>
              <a:t>Earning a Law Degree in Barbados</a:t>
            </a:r>
          </a:p>
          <a:p>
            <a:pPr lvl="1"/>
            <a:r>
              <a:rPr lang="en-GB" sz="1400" dirty="0"/>
              <a:t>The chance to study in the Caribbean while earning a law degree in British common law is appealing to many students. While the program is selective, those who are admissible will find that the academic offerings are rigorous and challenging.</a:t>
            </a:r>
          </a:p>
          <a:p>
            <a:pPr lvl="1"/>
            <a:r>
              <a:rPr lang="en-GB" sz="1400" dirty="0"/>
              <a:t>The academic year in Barbados begins in the fall in late August, and that semester runs through the end of December. This is followed by a second semester beginning in January and running through May. An optional summer semester that spans May, June, and July is also available. Full-time students must attend the spring and fall semesters and must take at least five three-credit courses.</a:t>
            </a:r>
          </a:p>
          <a:p>
            <a:pPr lvl="1"/>
            <a:r>
              <a:rPr lang="en-GB" sz="1400" dirty="0"/>
              <a:t>Upon graduation with a law degree in Barbados, successful students will have the opportunity to pursue further legal training in the Caribbean. Some will be equipped to begin a legal career in one of the many countries that practice common law. For many, a Barbados law degree is a starting point for further legal training.</a:t>
            </a:r>
          </a:p>
        </p:txBody>
      </p:sp>
      <p:pic>
        <p:nvPicPr>
          <p:cNvPr id="7" name="Picture 6" descr="A yellow background with a bird and a book&#10;&#10;Description automatically generated">
            <a:extLst>
              <a:ext uri="{FF2B5EF4-FFF2-40B4-BE49-F238E27FC236}">
                <a16:creationId xmlns:a16="http://schemas.microsoft.com/office/drawing/2014/main" id="{FA7B9F79-9C09-FC63-034B-1A8C178AEB97}"/>
              </a:ext>
            </a:extLst>
          </p:cNvPr>
          <p:cNvPicPr>
            <a:picLocks noChangeAspect="1"/>
          </p:cNvPicPr>
          <p:nvPr/>
        </p:nvPicPr>
        <p:blipFill>
          <a:blip r:embed="rId2"/>
          <a:srcRect l="1688" r="2104" b="-3"/>
          <a:stretch/>
        </p:blipFill>
        <p:spPr>
          <a:xfrm>
            <a:off x="10295091" y="0"/>
            <a:ext cx="1896909" cy="1971734"/>
          </a:xfrm>
          <a:prstGeom prst="rect">
            <a:avLst/>
          </a:prstGeom>
        </p:spPr>
      </p:pic>
    </p:spTree>
    <p:extLst>
      <p:ext uri="{BB962C8B-B14F-4D97-AF65-F5344CB8AC3E}">
        <p14:creationId xmlns:p14="http://schemas.microsoft.com/office/powerpoint/2010/main" val="233217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720566-B041-9A29-6552-651B8C146C4F}"/>
              </a:ext>
            </a:extLst>
          </p:cNvPr>
          <p:cNvSpPr>
            <a:spLocks noGrp="1"/>
          </p:cNvSpPr>
          <p:nvPr>
            <p:ph type="title"/>
          </p:nvPr>
        </p:nvSpPr>
        <p:spPr>
          <a:xfrm>
            <a:off x="351691" y="1"/>
            <a:ext cx="11002109" cy="1690688"/>
          </a:xfrm>
        </p:spPr>
        <p:txBody>
          <a:bodyPr>
            <a:normAutofit/>
          </a:bodyPr>
          <a:lstStyle/>
          <a:p>
            <a:r>
              <a:rPr lang="en-US"/>
              <a:t>Admission to P</a:t>
            </a:r>
            <a:r>
              <a:rPr lang="en-US" sz="4400"/>
              <a:t>ractice </a:t>
            </a:r>
            <a:r>
              <a:rPr lang="en-US" dirty="0"/>
              <a:t>L</a:t>
            </a:r>
            <a:r>
              <a:rPr lang="en-US" sz="4400"/>
              <a:t>aw</a:t>
            </a:r>
            <a:br>
              <a:rPr lang="en-US" sz="4400" dirty="0"/>
            </a:br>
            <a:r>
              <a:rPr lang="en-US" sz="3100" dirty="0">
                <a:hlinkClick r:id="rId2"/>
              </a:rPr>
              <a:t>Cap. 370A Legal Profession (barbadoslawcourts.gov.bb)</a:t>
            </a:r>
            <a:endParaRPr lang="en-US" sz="3100" dirty="0"/>
          </a:p>
        </p:txBody>
      </p:sp>
      <p:sp>
        <p:nvSpPr>
          <p:cNvPr id="6" name="Content Placeholder 5">
            <a:extLst>
              <a:ext uri="{FF2B5EF4-FFF2-40B4-BE49-F238E27FC236}">
                <a16:creationId xmlns:a16="http://schemas.microsoft.com/office/drawing/2014/main" id="{A94A8D97-5F3B-9A36-2766-B61D7154B1D2}"/>
              </a:ext>
            </a:extLst>
          </p:cNvPr>
          <p:cNvSpPr>
            <a:spLocks noGrp="1"/>
          </p:cNvSpPr>
          <p:nvPr>
            <p:ph idx="1"/>
          </p:nvPr>
        </p:nvSpPr>
        <p:spPr>
          <a:xfrm>
            <a:off x="351691" y="1408670"/>
            <a:ext cx="11264203" cy="5449330"/>
          </a:xfrm>
        </p:spPr>
        <p:txBody>
          <a:bodyPr>
            <a:noAutofit/>
          </a:bodyPr>
          <a:lstStyle/>
          <a:p>
            <a:pPr marL="0" indent="0">
              <a:buNone/>
            </a:pPr>
            <a:r>
              <a:rPr lang="en-US" sz="1800" dirty="0"/>
              <a:t>“1) A person who after 31st December 2004 applies to the High Court to be admitted to </a:t>
            </a:r>
            <a:r>
              <a:rPr lang="en-US" sz="1800" dirty="0" err="1"/>
              <a:t>practise</a:t>
            </a:r>
            <a:r>
              <a:rPr lang="en-US" sz="1800" dirty="0"/>
              <a:t> </a:t>
            </a:r>
          </a:p>
          <a:p>
            <a:pPr marL="0" indent="0">
              <a:buNone/>
            </a:pPr>
            <a:r>
              <a:rPr lang="en-US" sz="1800" dirty="0"/>
              <a:t>law and who satisfies the Court that </a:t>
            </a:r>
          </a:p>
          <a:p>
            <a:pPr marL="457200" lvl="1" indent="0">
              <a:buNone/>
            </a:pPr>
            <a:r>
              <a:rPr lang="en-US" sz="1800" dirty="0"/>
              <a:t>(a) he is </a:t>
            </a:r>
          </a:p>
          <a:p>
            <a:pPr marL="914400" lvl="2" indent="0">
              <a:buNone/>
            </a:pPr>
            <a:r>
              <a:rPr lang="en-US" sz="1800" dirty="0"/>
              <a:t>(i) a citizen of Barbados; or </a:t>
            </a:r>
          </a:p>
          <a:p>
            <a:pPr marL="914400" lvl="2" indent="0">
              <a:buNone/>
            </a:pPr>
            <a:r>
              <a:rPr lang="en-US" sz="1800" dirty="0"/>
              <a:t>(ii) a citizen of a country specified in the First Schedule</a:t>
            </a:r>
            <a:r>
              <a:rPr lang="en-US" sz="1800" dirty="0">
                <a:highlight>
                  <a:srgbClr val="FFFF00"/>
                </a:highlight>
              </a:rPr>
              <a:t>*</a:t>
            </a:r>
            <a:r>
              <a:rPr lang="en-US" sz="1800" dirty="0"/>
              <a:t> in which there is a law in force conferring the status of citizenship of that country; or </a:t>
            </a:r>
          </a:p>
          <a:p>
            <a:pPr marL="914400" lvl="2" indent="0">
              <a:buNone/>
            </a:pPr>
            <a:r>
              <a:rPr lang="en-US" sz="1800" dirty="0"/>
              <a:t>(iii) regarded as belonging to a country specified in the First Schedule under any law in force in that country; or </a:t>
            </a:r>
          </a:p>
          <a:p>
            <a:pPr marL="914400" lvl="2" indent="0">
              <a:buNone/>
            </a:pPr>
            <a:r>
              <a:rPr lang="en-US" sz="1800" dirty="0"/>
              <a:t>(iv) a national of another Member State;</a:t>
            </a:r>
          </a:p>
          <a:p>
            <a:pPr marL="457200" lvl="1" indent="0">
              <a:buNone/>
            </a:pPr>
            <a:r>
              <a:rPr lang="en-US" sz="1800" dirty="0"/>
              <a:t> (b) he has attained the age of 21 years; </a:t>
            </a:r>
          </a:p>
          <a:p>
            <a:pPr marL="457200" lvl="1" indent="0">
              <a:buNone/>
            </a:pPr>
            <a:r>
              <a:rPr lang="en-US" sz="1800" dirty="0"/>
              <a:t>(c) he has obtained the prescribed qualifications; and </a:t>
            </a:r>
          </a:p>
          <a:p>
            <a:pPr marL="457200" lvl="1" indent="0">
              <a:buNone/>
            </a:pPr>
            <a:r>
              <a:rPr lang="en-US" sz="1800" dirty="0"/>
              <a:t>(d) he is of good character, shall, upon compliance with the requirements of this Act and, unless that person is exempt therefrom, on payment to the Registrar of the first registration fee for registration, be entitled to be admitted by order of the court to </a:t>
            </a:r>
            <a:r>
              <a:rPr lang="en-US" sz="1800" dirty="0" err="1"/>
              <a:t>practise</a:t>
            </a:r>
            <a:r>
              <a:rPr lang="en-US" sz="1800" dirty="0"/>
              <a:t> law.</a:t>
            </a:r>
          </a:p>
          <a:p>
            <a:pPr marL="0" indent="0">
              <a:buNone/>
            </a:pPr>
            <a:r>
              <a:rPr lang="en-US" sz="1800" dirty="0"/>
              <a:t> (2) An appeal lies to the Court of Appeal from an order of the High Court refusing an application made under this section. </a:t>
            </a:r>
          </a:p>
          <a:p>
            <a:pPr marL="0" indent="0">
              <a:buNone/>
            </a:pPr>
            <a:r>
              <a:rPr lang="en-US" sz="1800" dirty="0"/>
              <a:t>(3) Rules of court may prescribe the practice and procedure to be followed in relation to applications and appeals under this section.”</a:t>
            </a:r>
          </a:p>
        </p:txBody>
      </p:sp>
      <p:pic>
        <p:nvPicPr>
          <p:cNvPr id="7" name="Picture 6" descr="A group of people standing together&#10;&#10;Description automatically generated">
            <a:extLst>
              <a:ext uri="{FF2B5EF4-FFF2-40B4-BE49-F238E27FC236}">
                <a16:creationId xmlns:a16="http://schemas.microsoft.com/office/drawing/2014/main" id="{7A2750F0-6B61-04EC-0DE7-854B5ACF64D9}"/>
              </a:ext>
            </a:extLst>
          </p:cNvPr>
          <p:cNvPicPr>
            <a:picLocks noChangeAspect="1"/>
          </p:cNvPicPr>
          <p:nvPr/>
        </p:nvPicPr>
        <p:blipFill>
          <a:blip r:embed="rId3"/>
          <a:srcRect l="1113" r="34671" b="2"/>
          <a:stretch/>
        </p:blipFill>
        <p:spPr>
          <a:xfrm>
            <a:off x="10226378" y="0"/>
            <a:ext cx="1965622" cy="2040595"/>
          </a:xfrm>
          <a:prstGeom prst="rect">
            <a:avLst/>
          </a:prstGeom>
        </p:spPr>
      </p:pic>
    </p:spTree>
    <p:extLst>
      <p:ext uri="{BB962C8B-B14F-4D97-AF65-F5344CB8AC3E}">
        <p14:creationId xmlns:p14="http://schemas.microsoft.com/office/powerpoint/2010/main" val="369806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20B01-2CA8-E7C1-D631-080425BAFAF4}"/>
              </a:ext>
            </a:extLst>
          </p:cNvPr>
          <p:cNvSpPr>
            <a:spLocks noGrp="1"/>
          </p:cNvSpPr>
          <p:nvPr>
            <p:ph type="title"/>
          </p:nvPr>
        </p:nvSpPr>
        <p:spPr>
          <a:xfrm>
            <a:off x="589560" y="856180"/>
            <a:ext cx="4560584" cy="1128068"/>
          </a:xfrm>
        </p:spPr>
        <p:txBody>
          <a:bodyPr anchor="ctr">
            <a:normAutofit/>
          </a:bodyPr>
          <a:lstStyle/>
          <a:p>
            <a:r>
              <a:rPr lang="en-GB" sz="3700" dirty="0"/>
              <a:t>Justice/Court System</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C00DAC-ECBF-50BD-06BD-092B26B2890C}"/>
              </a:ext>
            </a:extLst>
          </p:cNvPr>
          <p:cNvSpPr>
            <a:spLocks noGrp="1"/>
          </p:cNvSpPr>
          <p:nvPr>
            <p:ph idx="1"/>
          </p:nvPr>
        </p:nvSpPr>
        <p:spPr>
          <a:xfrm>
            <a:off x="590719" y="1756944"/>
            <a:ext cx="5061622" cy="5101055"/>
          </a:xfrm>
        </p:spPr>
        <p:txBody>
          <a:bodyPr anchor="ctr">
            <a:noAutofit/>
          </a:bodyPr>
          <a:lstStyle/>
          <a:p>
            <a:pPr>
              <a:lnSpc>
                <a:spcPct val="120000"/>
              </a:lnSpc>
            </a:pPr>
            <a:r>
              <a:rPr lang="en-GB" sz="900" b="0" i="0" dirty="0">
                <a:effectLst/>
                <a:highlight>
                  <a:srgbClr val="FFFFFF"/>
                </a:highlight>
              </a:rPr>
              <a:t>The Judicature is established by s. 79C of the Constitution of Barbados. It is comprised of a three-level domestic court structure consisting of:</a:t>
            </a:r>
          </a:p>
          <a:p>
            <a:pPr lvl="1">
              <a:lnSpc>
                <a:spcPct val="120000"/>
              </a:lnSpc>
            </a:pPr>
            <a:r>
              <a:rPr lang="en-GB" sz="900" b="0" i="0" dirty="0">
                <a:effectLst/>
                <a:highlight>
                  <a:srgbClr val="FFFFFF"/>
                </a:highlight>
              </a:rPr>
              <a:t>The Court of Appeal</a:t>
            </a:r>
          </a:p>
          <a:p>
            <a:pPr lvl="1">
              <a:lnSpc>
                <a:spcPct val="120000"/>
              </a:lnSpc>
            </a:pPr>
            <a:r>
              <a:rPr lang="en-GB" sz="900" b="0" i="0" dirty="0">
                <a:effectLst/>
                <a:highlight>
                  <a:srgbClr val="FFFFFF"/>
                </a:highlight>
              </a:rPr>
              <a:t>The High Court</a:t>
            </a:r>
          </a:p>
          <a:p>
            <a:pPr lvl="1">
              <a:lnSpc>
                <a:spcPct val="120000"/>
              </a:lnSpc>
            </a:pPr>
            <a:r>
              <a:rPr lang="en-GB" sz="900" dirty="0">
                <a:highlight>
                  <a:srgbClr val="FFFFFF"/>
                </a:highlight>
              </a:rPr>
              <a:t>The Magistrate’s Courts</a:t>
            </a:r>
            <a:endParaRPr lang="en-GB" sz="900" b="0" i="0" dirty="0">
              <a:effectLst/>
              <a:highlight>
                <a:srgbClr val="FFFFFF"/>
              </a:highlight>
            </a:endParaRPr>
          </a:p>
          <a:p>
            <a:pPr>
              <a:lnSpc>
                <a:spcPct val="120000"/>
              </a:lnSpc>
            </a:pPr>
            <a:r>
              <a:rPr lang="en-GB" sz="900" b="0" i="0" dirty="0">
                <a:effectLst/>
                <a:highlight>
                  <a:srgbClr val="FFFFFF"/>
                </a:highlight>
              </a:rPr>
              <a:t>The </a:t>
            </a:r>
            <a:r>
              <a:rPr lang="en-GB" sz="900" dirty="0">
                <a:highlight>
                  <a:srgbClr val="FFFFFF"/>
                </a:highlight>
              </a:rPr>
              <a:t>Court of Appeal and the High Court are collectively referred to as “the Supreme Court”</a:t>
            </a:r>
          </a:p>
          <a:p>
            <a:pPr>
              <a:lnSpc>
                <a:spcPct val="120000"/>
              </a:lnSpc>
            </a:pPr>
            <a:r>
              <a:rPr lang="en-GB" sz="900" b="0" i="0" dirty="0">
                <a:effectLst/>
                <a:highlight>
                  <a:srgbClr val="FFFFFF"/>
                </a:highlight>
              </a:rPr>
              <a:t>The  Supreme Court of Judicature consists of the High Court and the Court of Appeal. </a:t>
            </a:r>
          </a:p>
          <a:p>
            <a:pPr>
              <a:lnSpc>
                <a:spcPct val="120000"/>
              </a:lnSpc>
            </a:pPr>
            <a:r>
              <a:rPr lang="en-GB" sz="900" b="0" i="0" dirty="0">
                <a:effectLst/>
                <a:highlight>
                  <a:srgbClr val="FFFFFF"/>
                </a:highlight>
              </a:rPr>
              <a:t>Sections 79C and D of the Constitution place the Caribbean Court of Justice at the pinnacle of the Barbados Judicial System. The Court has two jurisdictions: appellate jurisdiction and original </a:t>
            </a:r>
            <a:r>
              <a:rPr lang="en-GB" sz="900" b="0" i="0" dirty="0" err="1">
                <a:effectLst/>
                <a:highlight>
                  <a:srgbClr val="FFFFFF"/>
                </a:highlight>
              </a:rPr>
              <a:t>jurisdiction.In</a:t>
            </a:r>
            <a:r>
              <a:rPr lang="en-GB" sz="900" b="0" i="0" dirty="0">
                <a:effectLst/>
                <a:highlight>
                  <a:srgbClr val="FFFFFF"/>
                </a:highlight>
              </a:rPr>
              <a:t> its appellate jurisdiction, the Court serves as the final court of appeal from any decision given by the Barbados Court of Appeal in civil and criminal matters. In its original jurisdiction, the Caribbean Court of Justice is a court of first instance that applies rules of international law in respect to the interpretation and application of the Revised Treaty of Chaguaramas. In its original jurisdiction, it exercises both exclusive and compulsory jurisdiction in:</a:t>
            </a:r>
          </a:p>
          <a:p>
            <a:pPr lvl="1">
              <a:lnSpc>
                <a:spcPct val="120000"/>
              </a:lnSpc>
            </a:pPr>
            <a:r>
              <a:rPr lang="en-GB" sz="900" b="0" i="0" dirty="0">
                <a:effectLst/>
                <a:highlight>
                  <a:srgbClr val="FFFFFF"/>
                </a:highlight>
              </a:rPr>
              <a:t>disputes between Contracting Parties to the Agreement Establishing the Caribbean Court of Justice;</a:t>
            </a:r>
          </a:p>
          <a:p>
            <a:pPr lvl="1">
              <a:lnSpc>
                <a:spcPct val="120000"/>
              </a:lnSpc>
            </a:pPr>
            <a:r>
              <a:rPr lang="en-GB" sz="900" b="0" i="0" dirty="0">
                <a:effectLst/>
                <a:highlight>
                  <a:srgbClr val="FFFFFF"/>
                </a:highlight>
              </a:rPr>
              <a:t>disputes between any Contracting Party to the Agreement and the Caribbean Community; </a:t>
            </a:r>
          </a:p>
          <a:p>
            <a:pPr lvl="1">
              <a:lnSpc>
                <a:spcPct val="120000"/>
              </a:lnSpc>
            </a:pPr>
            <a:r>
              <a:rPr lang="en-GB" sz="900" b="0" i="0" dirty="0">
                <a:effectLst/>
                <a:highlight>
                  <a:srgbClr val="FFFFFF"/>
                </a:highlight>
              </a:rPr>
              <a:t>referrals from national courts or tribunals of Contracting Parties to the Agreement </a:t>
            </a:r>
          </a:p>
          <a:p>
            <a:pPr lvl="1">
              <a:lnSpc>
                <a:spcPct val="120000"/>
              </a:lnSpc>
            </a:pPr>
            <a:r>
              <a:rPr lang="en-GB" sz="900" b="0" i="0" dirty="0">
                <a:effectLst/>
                <a:highlight>
                  <a:srgbClr val="FFFFFF"/>
                </a:highlight>
              </a:rPr>
              <a:t>applications by persons in accordance with the Caribbean Court of Justice Act concerning the interpretation and application of the Treaty.</a:t>
            </a:r>
          </a:p>
          <a:p>
            <a:pPr lvl="1">
              <a:lnSpc>
                <a:spcPct val="120000"/>
              </a:lnSpc>
            </a:pPr>
            <a:r>
              <a:rPr lang="en-GB" sz="900" b="0" i="0" dirty="0">
                <a:effectLst/>
                <a:highlight>
                  <a:srgbClr val="FFFFFF"/>
                </a:highlight>
              </a:rPr>
              <a:t>The Court also has exclusive jurisdiction: (i) to deliver advisory opinions concerning the application of the Treaty upon request of Contracting Parties or the Community; and (ii) where there is a dispute as to whether the Court has jurisdiction in a matter, to decide whether the Court has such jurisdiction.</a:t>
            </a:r>
            <a:endParaRPr lang="en-GB" sz="9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urt&#10;&#10;Description automatically generated">
            <a:extLst>
              <a:ext uri="{FF2B5EF4-FFF2-40B4-BE49-F238E27FC236}">
                <a16:creationId xmlns:a16="http://schemas.microsoft.com/office/drawing/2014/main" id="{A715AFE3-4803-B0AA-96D6-A89851AD7192}"/>
              </a:ext>
            </a:extLst>
          </p:cNvPr>
          <p:cNvPicPr>
            <a:picLocks noChangeAspect="1"/>
          </p:cNvPicPr>
          <p:nvPr/>
        </p:nvPicPr>
        <p:blipFill rotWithShape="1">
          <a:blip r:embed="rId2"/>
          <a:srcRect l="2631" r="21806" b="1"/>
          <a:stretch/>
        </p:blipFill>
        <p:spPr>
          <a:xfrm>
            <a:off x="6213748" y="509571"/>
            <a:ext cx="5282470" cy="5322750"/>
          </a:xfrm>
          <a:prstGeom prst="rect">
            <a:avLst/>
          </a:prstGeom>
        </p:spPr>
      </p:pic>
    </p:spTree>
    <p:extLst>
      <p:ext uri="{BB962C8B-B14F-4D97-AF65-F5344CB8AC3E}">
        <p14:creationId xmlns:p14="http://schemas.microsoft.com/office/powerpoint/2010/main" val="275966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09" name="Rectangle 210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Rectangle 2109">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a:extLst>
              <a:ext uri="{FF2B5EF4-FFF2-40B4-BE49-F238E27FC236}">
                <a16:creationId xmlns:a16="http://schemas.microsoft.com/office/drawing/2014/main" id="{183B6195-7C88-868C-448C-70FC838A8C3E}"/>
              </a:ext>
            </a:extLst>
          </p:cNvPr>
          <p:cNvSpPr>
            <a:spLocks noGrp="1"/>
          </p:cNvSpPr>
          <p:nvPr>
            <p:ph type="title"/>
          </p:nvPr>
        </p:nvSpPr>
        <p:spPr>
          <a:xfrm>
            <a:off x="1198181" y="1122363"/>
            <a:ext cx="9795637" cy="2215884"/>
          </a:xfrm>
        </p:spPr>
        <p:txBody>
          <a:bodyPr vert="horz" lIns="91440" tIns="45720" rIns="91440" bIns="45720" rtlCol="0" anchor="b">
            <a:normAutofit/>
          </a:bodyPr>
          <a:lstStyle/>
          <a:p>
            <a:pPr algn="ctr"/>
            <a:r>
              <a:rPr lang="en-US" sz="5200" kern="1200">
                <a:solidFill>
                  <a:srgbClr val="FFFFFF"/>
                </a:solidFill>
                <a:latin typeface="+mj-lt"/>
                <a:ea typeface="+mj-ea"/>
                <a:cs typeface="+mj-cs"/>
              </a:rPr>
              <a:t>Judicial Process</a:t>
            </a:r>
            <a:br>
              <a:rPr lang="en-US" sz="5200" kern="1200">
                <a:solidFill>
                  <a:srgbClr val="FFFFFF"/>
                </a:solidFill>
                <a:latin typeface="+mj-lt"/>
                <a:ea typeface="+mj-ea"/>
                <a:cs typeface="+mj-cs"/>
              </a:rPr>
            </a:br>
            <a:endParaRPr lang="en-US" sz="5200" kern="1200">
              <a:solidFill>
                <a:srgbClr val="FFFFFF"/>
              </a:solidFill>
              <a:latin typeface="+mj-lt"/>
              <a:ea typeface="+mj-ea"/>
              <a:cs typeface="+mj-cs"/>
            </a:endParaRPr>
          </a:p>
        </p:txBody>
      </p:sp>
      <p:pic>
        <p:nvPicPr>
          <p:cNvPr id="2054" name="Picture 6" descr="A screenshot of a court system&#10;&#10;Description automatically generated">
            <a:extLst>
              <a:ext uri="{FF2B5EF4-FFF2-40B4-BE49-F238E27FC236}">
                <a16:creationId xmlns:a16="http://schemas.microsoft.com/office/drawing/2014/main" id="{F3EEB14A-D682-FB9F-5AC1-4302DC73FC13}"/>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r="16625"/>
          <a:stretch/>
        </p:blipFill>
        <p:spPr bwMode="auto">
          <a:xfrm>
            <a:off x="-4084" y="10"/>
            <a:ext cx="6099050"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4" name="Picture 3" descr="A map of the island&#10;&#10;Description automatically generated">
            <a:extLst>
              <a:ext uri="{FF2B5EF4-FFF2-40B4-BE49-F238E27FC236}">
                <a16:creationId xmlns:a16="http://schemas.microsoft.com/office/drawing/2014/main" id="{FF50AF44-2289-C4B5-77DB-07B3DCC90F7C}"/>
              </a:ext>
            </a:extLst>
          </p:cNvPr>
          <p:cNvPicPr>
            <a:picLocks noChangeAspect="1"/>
          </p:cNvPicPr>
          <p:nvPr/>
        </p:nvPicPr>
        <p:blipFill>
          <a:blip r:embed="rId3">
            <a:alphaModFix amt="60000"/>
          </a:blip>
          <a:srcRect t="4362" r="-5" b="-5"/>
          <a:stretch/>
        </p:blipFill>
        <p:spPr>
          <a:xfrm>
            <a:off x="6093795" y="0"/>
            <a:ext cx="6095156"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94476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AFBB-4091-3AA3-77AA-DD87EA33148B}"/>
              </a:ext>
            </a:extLst>
          </p:cNvPr>
          <p:cNvSpPr>
            <a:spLocks noGrp="1"/>
          </p:cNvSpPr>
          <p:nvPr>
            <p:ph type="title"/>
          </p:nvPr>
        </p:nvSpPr>
        <p:spPr>
          <a:xfrm>
            <a:off x="838200" y="0"/>
            <a:ext cx="10515600" cy="830318"/>
          </a:xfrm>
        </p:spPr>
        <p:txBody>
          <a:bodyPr>
            <a:normAutofit/>
          </a:bodyPr>
          <a:lstStyle/>
          <a:p>
            <a:r>
              <a:rPr lang="en-GB" dirty="0"/>
              <a:t>ADR</a:t>
            </a:r>
          </a:p>
        </p:txBody>
      </p:sp>
      <p:sp>
        <p:nvSpPr>
          <p:cNvPr id="3" name="Content Placeholder 2">
            <a:extLst>
              <a:ext uri="{FF2B5EF4-FFF2-40B4-BE49-F238E27FC236}">
                <a16:creationId xmlns:a16="http://schemas.microsoft.com/office/drawing/2014/main" id="{C01AA683-6003-40EA-3FA3-206776505E34}"/>
              </a:ext>
            </a:extLst>
          </p:cNvPr>
          <p:cNvSpPr>
            <a:spLocks noGrp="1"/>
          </p:cNvSpPr>
          <p:nvPr>
            <p:ph idx="1"/>
          </p:nvPr>
        </p:nvSpPr>
        <p:spPr>
          <a:xfrm>
            <a:off x="838200" y="1292772"/>
            <a:ext cx="10515600" cy="5565228"/>
          </a:xfrm>
        </p:spPr>
        <p:txBody>
          <a:bodyPr>
            <a:normAutofit fontScale="70000" lnSpcReduction="20000"/>
          </a:bodyPr>
          <a:lstStyle/>
          <a:p>
            <a:r>
              <a:rPr lang="en-GB" dirty="0"/>
              <a:t>In 2019, Chief Justice Sir Marston Gibson announced that ADR is available to judges and lawyers as a remedy in criminal cases and lawsuits. This change was included in two new practice directions, which are supplemental protocols to the rules that govern civil and criminal matters in the Magistrate's Court and the Supreme Court.</a:t>
            </a:r>
          </a:p>
          <a:p>
            <a:r>
              <a:rPr lang="en-GB" dirty="0"/>
              <a:t>ADR can help courts achieve several goals, including:</a:t>
            </a:r>
          </a:p>
          <a:p>
            <a:pPr lvl="1"/>
            <a:r>
              <a:rPr lang="en-GB" dirty="0"/>
              <a:t>Improving the pace of litigation by promoting the early and fair resolution of disputes</a:t>
            </a:r>
          </a:p>
          <a:p>
            <a:pPr lvl="1"/>
            <a:r>
              <a:rPr lang="en-GB" dirty="0"/>
              <a:t>Providing litigants with outcomes that meet their needs</a:t>
            </a:r>
          </a:p>
          <a:p>
            <a:pPr lvl="1"/>
            <a:r>
              <a:rPr lang="en-GB" dirty="0"/>
              <a:t>Enhancing litigants' satisfaction with dispute resolution in the justice system</a:t>
            </a:r>
          </a:p>
          <a:p>
            <a:pPr lvl="1"/>
            <a:r>
              <a:rPr lang="en-GB" dirty="0"/>
              <a:t>Improving access to justice</a:t>
            </a:r>
          </a:p>
          <a:p>
            <a:pPr lvl="1"/>
            <a:r>
              <a:rPr lang="en-GB" dirty="0"/>
              <a:t>Reducing the cost of litigation to the parties and to the court system </a:t>
            </a:r>
          </a:p>
          <a:p>
            <a:r>
              <a:rPr lang="en-GB" dirty="0"/>
              <a:t>ADR is also part of the curriculum at the University of the West Indies' Faculty of Law, where it's a popular final year elective in the LL.B program. This could lead to more legal practitioners being enthusiastic about embracing ADR as part of the judicial system in the future.</a:t>
            </a:r>
          </a:p>
          <a:p>
            <a:r>
              <a:rPr lang="en-GB" dirty="0"/>
              <a:t>Barbados has several ADR institutions including:</a:t>
            </a:r>
          </a:p>
          <a:p>
            <a:pPr lvl="1"/>
            <a:r>
              <a:rPr lang="en-GB" dirty="0"/>
              <a:t>Alternative Dispute Resolution (ADR) </a:t>
            </a:r>
            <a:r>
              <a:rPr lang="en-GB" dirty="0" err="1"/>
              <a:t>Center</a:t>
            </a:r>
            <a:r>
              <a:rPr lang="en-GB" dirty="0"/>
              <a:t> of the Caribbean (AMCC)</a:t>
            </a:r>
          </a:p>
          <a:p>
            <a:pPr lvl="2"/>
            <a:r>
              <a:rPr lang="en-GB" dirty="0"/>
              <a:t>A not-for-profit organization that offers ADR services to commercial clients from Barbados, the Caribbean, and around the world. The AMCC was established in 2017 and is based in Barbados, a neutral third-country forum that is a signatory to the 1958 New York Convention. The AMCC's services include arbitration and mediation.</a:t>
            </a:r>
          </a:p>
          <a:p>
            <a:pPr lvl="1"/>
            <a:r>
              <a:rPr lang="en-GB" dirty="0"/>
              <a:t>Alternative Dispute Resolution Unit (ADRU)</a:t>
            </a:r>
          </a:p>
          <a:p>
            <a:pPr lvl="2"/>
            <a:r>
              <a:rPr lang="en-GB" dirty="0"/>
              <a:t>A unit at the University of the West Indies Cave Hill Campus that aims to resolve disputes quickly and efficiently. The ADRU works with regional governments, the private sector, and stakeholders, including the AMCC. The ADRU's goals also include research for policy initiatives and training professionals</a:t>
            </a:r>
            <a:r>
              <a:rPr lang="en-GB" dirty="0">
                <a:solidFill>
                  <a:srgbClr val="5E5E5E"/>
                </a:solidFill>
                <a:highlight>
                  <a:srgbClr val="FFFFFF"/>
                </a:highlight>
                <a:latin typeface="Source Sans Pro" panose="020B0503030403020204" pitchFamily="34" charset="0"/>
              </a:rPr>
              <a:t>.</a:t>
            </a:r>
            <a:endParaRPr lang="en-GB" dirty="0"/>
          </a:p>
        </p:txBody>
      </p:sp>
      <p:pic>
        <p:nvPicPr>
          <p:cNvPr id="5" name="Picture 4" descr="A close-up of a card&#10;&#10;Description automatically generated">
            <a:extLst>
              <a:ext uri="{FF2B5EF4-FFF2-40B4-BE49-F238E27FC236}">
                <a16:creationId xmlns:a16="http://schemas.microsoft.com/office/drawing/2014/main" id="{0AA73D1D-5C20-344F-CD99-D02104C5EFE8}"/>
              </a:ext>
            </a:extLst>
          </p:cNvPr>
          <p:cNvPicPr>
            <a:picLocks noChangeAspect="1"/>
          </p:cNvPicPr>
          <p:nvPr/>
        </p:nvPicPr>
        <p:blipFill rotWithShape="1">
          <a:blip r:embed="rId3"/>
          <a:srcRect l="12912" t="44634" r="12533" b="5369"/>
          <a:stretch/>
        </p:blipFill>
        <p:spPr>
          <a:xfrm>
            <a:off x="9101218" y="0"/>
            <a:ext cx="3090782" cy="1165891"/>
          </a:xfrm>
          <a:prstGeom prst="rect">
            <a:avLst/>
          </a:prstGeom>
        </p:spPr>
      </p:pic>
    </p:spTree>
    <p:extLst>
      <p:ext uri="{BB962C8B-B14F-4D97-AF65-F5344CB8AC3E}">
        <p14:creationId xmlns:p14="http://schemas.microsoft.com/office/powerpoint/2010/main" val="363692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avel on a book&#10;&#10;Description automatically generated">
            <a:extLst>
              <a:ext uri="{FF2B5EF4-FFF2-40B4-BE49-F238E27FC236}">
                <a16:creationId xmlns:a16="http://schemas.microsoft.com/office/drawing/2014/main" id="{A481D4F6-233E-2645-A9AE-7228E7C3B7D1}"/>
              </a:ext>
            </a:extLst>
          </p:cNvPr>
          <p:cNvPicPr>
            <a:picLocks noChangeAspect="1"/>
          </p:cNvPicPr>
          <p:nvPr/>
        </p:nvPicPr>
        <p:blipFill>
          <a:blip r:embed="rId3"/>
          <a:srcRect r="21727" b="-2"/>
          <a:stretch/>
        </p:blipFill>
        <p:spPr>
          <a:xfrm>
            <a:off x="434760" y="1486722"/>
            <a:ext cx="4469573" cy="3799980"/>
          </a:xfrm>
          <a:prstGeom prst="rect">
            <a:avLst/>
          </a:prstGeom>
        </p:spPr>
      </p:pic>
      <p:sp useBgFill="1">
        <p:nvSpPr>
          <p:cNvPr id="19" name="Rectangle 18">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8E297-292F-D676-8CCE-40E600DD09A6}"/>
              </a:ext>
            </a:extLst>
          </p:cNvPr>
          <p:cNvSpPr>
            <a:spLocks noGrp="1"/>
          </p:cNvSpPr>
          <p:nvPr>
            <p:ph type="title"/>
          </p:nvPr>
        </p:nvSpPr>
        <p:spPr>
          <a:xfrm>
            <a:off x="761801" y="0"/>
            <a:ext cx="10591999" cy="725214"/>
          </a:xfrm>
        </p:spPr>
        <p:txBody>
          <a:bodyPr>
            <a:normAutofit/>
          </a:bodyPr>
          <a:lstStyle/>
          <a:p>
            <a:r>
              <a:rPr lang="en-GB" sz="4000" dirty="0"/>
              <a:t>Legal Aid</a:t>
            </a:r>
          </a:p>
        </p:txBody>
      </p:sp>
      <p:sp>
        <p:nvSpPr>
          <p:cNvPr id="3" name="Content Placeholder 2">
            <a:extLst>
              <a:ext uri="{FF2B5EF4-FFF2-40B4-BE49-F238E27FC236}">
                <a16:creationId xmlns:a16="http://schemas.microsoft.com/office/drawing/2014/main" id="{72A20A52-4934-40D1-6C3B-54AB6FEC4F04}"/>
              </a:ext>
            </a:extLst>
          </p:cNvPr>
          <p:cNvSpPr>
            <a:spLocks noGrp="1"/>
          </p:cNvSpPr>
          <p:nvPr>
            <p:ph idx="1"/>
          </p:nvPr>
        </p:nvSpPr>
        <p:spPr>
          <a:xfrm>
            <a:off x="5471410" y="73572"/>
            <a:ext cx="5882389" cy="6784428"/>
          </a:xfrm>
        </p:spPr>
        <p:txBody>
          <a:bodyPr anchor="ctr">
            <a:noAutofit/>
          </a:bodyPr>
          <a:lstStyle/>
          <a:p>
            <a:pPr marL="0" indent="0">
              <a:buNone/>
            </a:pPr>
            <a:r>
              <a:rPr lang="en-GB" sz="1400" dirty="0"/>
              <a:t>Legal Aid by the Office of the Attorney General &amp; Legal Affairs </a:t>
            </a:r>
            <a:r>
              <a:rPr lang="en-GB" sz="1400" dirty="0">
                <a:hlinkClick r:id="rId4"/>
              </a:rPr>
              <a:t>https://oag.gov.bb/About/</a:t>
            </a:r>
            <a:r>
              <a:rPr lang="en-GB" sz="1400" dirty="0"/>
              <a:t> </a:t>
            </a:r>
          </a:p>
          <a:p>
            <a:r>
              <a:rPr lang="en-GB" sz="1400" dirty="0"/>
              <a:t>Who can enquire/apply for Legal Aid?</a:t>
            </a:r>
          </a:p>
          <a:p>
            <a:pPr lvl="1"/>
            <a:r>
              <a:rPr lang="en-GB" sz="1400" b="0" i="0" dirty="0">
                <a:effectLst/>
                <a:highlight>
                  <a:srgbClr val="FFFFFF"/>
                </a:highlight>
              </a:rPr>
              <a:t>A person charged with an offence may apply to the judge or magistrate before whom he/she appears.</a:t>
            </a:r>
          </a:p>
          <a:p>
            <a:pPr lvl="1"/>
            <a:r>
              <a:rPr lang="en-GB" sz="1400" b="0" i="0" dirty="0">
                <a:effectLst/>
                <a:highlight>
                  <a:srgbClr val="FFFFFF"/>
                </a:highlight>
              </a:rPr>
              <a:t>A person convicted of an offence may apply to a judge before the appeal is heard.</a:t>
            </a:r>
            <a:endParaRPr lang="en-GB" sz="1400" dirty="0"/>
          </a:p>
          <a:p>
            <a:r>
              <a:rPr lang="en-GB" sz="1400" dirty="0"/>
              <a:t>To get legal aid, applicants must bring:</a:t>
            </a:r>
          </a:p>
          <a:p>
            <a:pPr lvl="1"/>
            <a:r>
              <a:rPr lang="en-GB" sz="1400" b="0" i="0" dirty="0">
                <a:effectLst/>
                <a:highlight>
                  <a:srgbClr val="FFFFFF"/>
                </a:highlight>
              </a:rPr>
              <a:t>National identification card</a:t>
            </a:r>
          </a:p>
          <a:p>
            <a:pPr lvl="1"/>
            <a:r>
              <a:rPr lang="en-GB" sz="1400" b="0" i="0" dirty="0">
                <a:effectLst/>
                <a:highlight>
                  <a:srgbClr val="FFFFFF"/>
                </a:highlight>
              </a:rPr>
              <a:t>Evidence of earnings</a:t>
            </a:r>
          </a:p>
          <a:p>
            <a:pPr lvl="1"/>
            <a:r>
              <a:rPr lang="en-GB" sz="1400" b="0" i="0" dirty="0">
                <a:effectLst/>
                <a:highlight>
                  <a:srgbClr val="FFFFFF"/>
                </a:highlight>
              </a:rPr>
              <a:t>Evidence of expenditure</a:t>
            </a:r>
          </a:p>
          <a:p>
            <a:pPr lvl="1"/>
            <a:r>
              <a:rPr lang="en-GB" sz="1400" b="0" i="0" dirty="0">
                <a:effectLst/>
                <a:highlight>
                  <a:srgbClr val="FFFFFF"/>
                </a:highlight>
              </a:rPr>
              <a:t>Completed application form</a:t>
            </a:r>
            <a:endParaRPr lang="en-GB" sz="1400" dirty="0"/>
          </a:p>
          <a:p>
            <a:r>
              <a:rPr lang="en-GB" sz="1400" b="0" i="0" dirty="0">
                <a:effectLst/>
                <a:highlight>
                  <a:srgbClr val="FFFFFF"/>
                </a:highlight>
              </a:rPr>
              <a:t>Legal Aid is available for:</a:t>
            </a:r>
          </a:p>
          <a:p>
            <a:pPr lvl="2"/>
            <a:r>
              <a:rPr lang="en-GB" sz="1400" b="0" i="0" dirty="0">
                <a:effectLst/>
                <a:highlight>
                  <a:srgbClr val="FFFFFF"/>
                </a:highlight>
              </a:rPr>
              <a:t>Most serious crimes</a:t>
            </a:r>
          </a:p>
          <a:p>
            <a:pPr lvl="2"/>
            <a:r>
              <a:rPr lang="en-GB" sz="1400" b="0" i="0" dirty="0">
                <a:effectLst/>
                <a:highlight>
                  <a:srgbClr val="FFFFFF"/>
                </a:highlight>
              </a:rPr>
              <a:t>Matters involving minors and juvenile offenders</a:t>
            </a:r>
          </a:p>
          <a:p>
            <a:pPr lvl="2"/>
            <a:r>
              <a:rPr lang="en-GB" sz="1400" b="0" i="0" dirty="0">
                <a:effectLst/>
                <a:highlight>
                  <a:srgbClr val="FFFFFF"/>
                </a:highlight>
              </a:rPr>
              <a:t>Family matters, except divorce</a:t>
            </a:r>
          </a:p>
          <a:p>
            <a:pPr lvl="2"/>
            <a:r>
              <a:rPr lang="en-GB" sz="1400" b="0" i="0" dirty="0">
                <a:effectLst/>
                <a:highlight>
                  <a:srgbClr val="FFFFFF"/>
                </a:highlight>
              </a:rPr>
              <a:t>Matters involving small holdings and tenantries</a:t>
            </a:r>
          </a:p>
          <a:p>
            <a:pPr lvl="2"/>
            <a:r>
              <a:rPr lang="en-GB" sz="1400" b="0" i="0" dirty="0">
                <a:effectLst/>
                <a:highlight>
                  <a:srgbClr val="FFFFFF"/>
                </a:highlight>
              </a:rPr>
              <a:t>Constitutional matters</a:t>
            </a:r>
            <a:endParaRPr lang="en-GB" sz="1400" dirty="0"/>
          </a:p>
          <a:p>
            <a:r>
              <a:rPr lang="en-GB" sz="1400" b="0" i="0" dirty="0">
                <a:effectLst/>
                <a:highlight>
                  <a:srgbClr val="FFFFFF"/>
                </a:highlight>
              </a:rPr>
              <a:t>Any citizen, permanent resident of, or immigrant to Barbados may apply for legal aid.</a:t>
            </a:r>
            <a:endParaRPr lang="en-GB" sz="1400" dirty="0"/>
          </a:p>
          <a:p>
            <a:r>
              <a:rPr lang="en-GB" sz="1400" b="0" i="0" dirty="0">
                <a:effectLst/>
                <a:highlight>
                  <a:srgbClr val="FFFFFF"/>
                </a:highlight>
              </a:rPr>
              <a:t>Legal fees and most disbursements are covered by the Commission.  If an applicant is required to make a contribution to his/her legal costs, the amount will be determined by and must be paid to the Commission.</a:t>
            </a:r>
            <a:endParaRPr lang="en-GB" sz="1400" dirty="0"/>
          </a:p>
          <a:p>
            <a:r>
              <a:rPr lang="en-GB" sz="1400" b="0" i="0" dirty="0">
                <a:effectLst/>
                <a:highlight>
                  <a:srgbClr val="FFFFFF"/>
                </a:highlight>
              </a:rPr>
              <a:t>The Commission maintains a list of attorneys-at-law who provide services to legal aid clients.  Applicants for legal aid may choose a representative from that list.  The assignment of the selected attorney will be subject to availability and approval by the Director.</a:t>
            </a:r>
            <a:endParaRPr lang="en-GB" sz="1400" dirty="0"/>
          </a:p>
        </p:txBody>
      </p:sp>
    </p:spTree>
    <p:extLst>
      <p:ext uri="{BB962C8B-B14F-4D97-AF65-F5344CB8AC3E}">
        <p14:creationId xmlns:p14="http://schemas.microsoft.com/office/powerpoint/2010/main" val="4213650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TotalTime>
  <Words>2311</Words>
  <Application>Microsoft Office PowerPoint</Application>
  <PresentationFormat>Widescreen</PresentationFormat>
  <Paragraphs>122</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Source Sans Pro</vt:lpstr>
      <vt:lpstr>Tahoma</vt:lpstr>
      <vt:lpstr>Office Theme</vt:lpstr>
      <vt:lpstr>Barbados </vt:lpstr>
      <vt:lpstr>Overview</vt:lpstr>
      <vt:lpstr>Education</vt:lpstr>
      <vt:lpstr>Legal Education in Barbados</vt:lpstr>
      <vt:lpstr>Admission to Practice Law Cap. 370A Legal Profession (barbadoslawcourts.gov.bb)</vt:lpstr>
      <vt:lpstr>Justice/Court System</vt:lpstr>
      <vt:lpstr>Judicial Process </vt:lpstr>
      <vt:lpstr>ADR</vt:lpstr>
      <vt:lpstr>Legal Aid</vt:lpstr>
      <vt:lpstr>Legal Aid</vt:lpstr>
      <vt:lpstr>Legal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Dominique D McDaniel</dc:creator>
  <cp:lastModifiedBy>Darryl Wilson</cp:lastModifiedBy>
  <cp:revision>3</cp:revision>
  <dcterms:created xsi:type="dcterms:W3CDTF">2024-06-12T18:00:31Z</dcterms:created>
  <dcterms:modified xsi:type="dcterms:W3CDTF">2024-09-09T23:20:42Z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2049566880</vt:i4>
  </property>
  <property fmtid="{D5CDD505-2E9C-101B-9397-08002B2CF9AE}" pid="3" name="_NewReviewCycle">
    <vt:lpwstr/>
  </property>
  <property fmtid="{D5CDD505-2E9C-101B-9397-08002B2CF9AE}" pid="4" name="_EmailSubject">
    <vt:lpwstr>Institute for Caribbean Law and Policy</vt:lpwstr>
  </property>
  <property fmtid="{D5CDD505-2E9C-101B-9397-08002B2CF9AE}" pid="5" name="_AuthorEmail">
    <vt:lpwstr>WILSON@law.stetson.edu</vt:lpwstr>
  </property>
  <property fmtid="{D5CDD505-2E9C-101B-9397-08002B2CF9AE}" pid="6" name="_AuthorEmailDisplayName">
    <vt:lpwstr>Darryl Wilson</vt:lpwstr>
  </property>
  <property fmtid="{D5CDD505-2E9C-101B-9397-08002B2CF9AE}" pid="7" name="_PreviousAdHocReviewCycleID">
    <vt:i4>-765034309</vt:i4>
  </property>
</Properties>
</file>