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3" r:id="rId5"/>
    <p:sldId id="268" r:id="rId6"/>
    <p:sldId id="259" r:id="rId7"/>
    <p:sldId id="260" r:id="rId8"/>
    <p:sldId id="261" r:id="rId9"/>
    <p:sldId id="262" r:id="rId10"/>
    <p:sldId id="266"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54"/>
    <p:restoredTop sz="94646"/>
  </p:normalViewPr>
  <p:slideViewPr>
    <p:cSldViewPr snapToGrid="0">
      <p:cViewPr varScale="1">
        <p:scale>
          <a:sx n="95" d="100"/>
          <a:sy n="95" d="100"/>
        </p:scale>
        <p:origin x="18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yl Wilson" userId="08fbddc5-2f2e-4b50-b7a8-33e02302907e" providerId="ADAL" clId="{7526398B-0C04-4DAB-81F3-3122F04A1E59}"/>
    <pc:docChg chg="addSld modSld">
      <pc:chgData name="Darryl Wilson" userId="08fbddc5-2f2e-4b50-b7a8-33e02302907e" providerId="ADAL" clId="{7526398B-0C04-4DAB-81F3-3122F04A1E59}" dt="2024-09-19T19:16:02.374" v="2" actId="13926"/>
      <pc:docMkLst>
        <pc:docMk/>
      </pc:docMkLst>
      <pc:sldChg chg="modSp new mod">
        <pc:chgData name="Darryl Wilson" userId="08fbddc5-2f2e-4b50-b7a8-33e02302907e" providerId="ADAL" clId="{7526398B-0C04-4DAB-81F3-3122F04A1E59}" dt="2024-09-19T19:16:02.374" v="2" actId="13926"/>
        <pc:sldMkLst>
          <pc:docMk/>
          <pc:sldMk cId="1391272967" sldId="268"/>
        </pc:sldMkLst>
        <pc:spChg chg="mod">
          <ac:chgData name="Darryl Wilson" userId="08fbddc5-2f2e-4b50-b7a8-33e02302907e" providerId="ADAL" clId="{7526398B-0C04-4DAB-81F3-3122F04A1E59}" dt="2024-09-19T19:16:02.374" v="2" actId="13926"/>
          <ac:spMkLst>
            <pc:docMk/>
            <pc:sldMk cId="1391272967" sldId="268"/>
            <ac:spMk id="2" creationId="{F4DA736A-0B42-4B05-C4BD-6466311FAEB8}"/>
          </ac:spMkLst>
        </pc:spChg>
      </pc:sldChg>
    </pc:docChg>
  </pc:docChgLst>
  <pc:docChgLst>
    <pc:chgData name="Dominique D McDaniel" userId="f23e93ec-2fc1-4bf9-98f1-2b315305b11e" providerId="ADAL" clId="{BA9B1FD2-266F-B44E-B497-6534E18281A7}"/>
    <pc:docChg chg="undo custSel modSld">
      <pc:chgData name="Dominique D McDaniel" userId="f23e93ec-2fc1-4bf9-98f1-2b315305b11e" providerId="ADAL" clId="{BA9B1FD2-266F-B44E-B497-6534E18281A7}" dt="2024-11-06T22:20:21.145" v="6" actId="27636"/>
      <pc:docMkLst>
        <pc:docMk/>
      </pc:docMkLst>
      <pc:sldChg chg="modSp mod">
        <pc:chgData name="Dominique D McDaniel" userId="f23e93ec-2fc1-4bf9-98f1-2b315305b11e" providerId="ADAL" clId="{BA9B1FD2-266F-B44E-B497-6534E18281A7}" dt="2024-11-06T22:20:21.145" v="6" actId="27636"/>
        <pc:sldMkLst>
          <pc:docMk/>
          <pc:sldMk cId="4213650058" sldId="262"/>
        </pc:sldMkLst>
        <pc:spChg chg="mod">
          <ac:chgData name="Dominique D McDaniel" userId="f23e93ec-2fc1-4bf9-98f1-2b315305b11e" providerId="ADAL" clId="{BA9B1FD2-266F-B44E-B497-6534E18281A7}" dt="2024-11-06T22:20:21.145" v="6" actId="27636"/>
          <ac:spMkLst>
            <pc:docMk/>
            <pc:sldMk cId="4213650058" sldId="262"/>
            <ac:spMk id="5" creationId="{0483D6A1-DD41-5F43-75E0-4D6644F712E7}"/>
          </ac:spMkLst>
        </pc:spChg>
        <pc:spChg chg="mod">
          <ac:chgData name="Dominique D McDaniel" userId="f23e93ec-2fc1-4bf9-98f1-2b315305b11e" providerId="ADAL" clId="{BA9B1FD2-266F-B44E-B497-6534E18281A7}" dt="2024-11-06T22:20:13.063" v="2" actId="21"/>
          <ac:spMkLst>
            <pc:docMk/>
            <pc:sldMk cId="4213650058" sldId="262"/>
            <ac:spMk id="6" creationId="{F7BAFF0E-B749-AADD-E5EE-A233495CCC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74956-8A51-B444-8F6C-AEB7BC85CDE5}"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43A3C-C90E-8047-9F45-8AE8517F3346}" type="slidenum">
              <a:rPr lang="en-GB" smtClean="0"/>
              <a:t>‹#›</a:t>
            </a:fld>
            <a:endParaRPr lang="en-GB"/>
          </a:p>
        </p:txBody>
      </p:sp>
    </p:spTree>
    <p:extLst>
      <p:ext uri="{BB962C8B-B14F-4D97-AF65-F5344CB8AC3E}">
        <p14:creationId xmlns:p14="http://schemas.microsoft.com/office/powerpoint/2010/main" val="310335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Secondary, Territory, Law school</a:t>
            </a:r>
          </a:p>
        </p:txBody>
      </p:sp>
      <p:sp>
        <p:nvSpPr>
          <p:cNvPr id="4" name="Slide Number Placeholder 3"/>
          <p:cNvSpPr>
            <a:spLocks noGrp="1"/>
          </p:cNvSpPr>
          <p:nvPr>
            <p:ph type="sldNum" sz="quarter" idx="5"/>
          </p:nvPr>
        </p:nvSpPr>
        <p:spPr/>
        <p:txBody>
          <a:bodyPr/>
          <a:lstStyle/>
          <a:p>
            <a:fld id="{BE443A3C-C90E-8047-9F45-8AE8517F3346}" type="slidenum">
              <a:rPr lang="en-GB" smtClean="0"/>
              <a:t>3</a:t>
            </a:fld>
            <a:endParaRPr lang="en-GB"/>
          </a:p>
        </p:txBody>
      </p:sp>
    </p:spTree>
    <p:extLst>
      <p:ext uri="{BB962C8B-B14F-4D97-AF65-F5344CB8AC3E}">
        <p14:creationId xmlns:p14="http://schemas.microsoft.com/office/powerpoint/2010/main" val="233777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Make chart</a:t>
            </a:r>
          </a:p>
          <a:p>
            <a:r>
              <a:rPr lang="en-GB" dirty="0"/>
              <a:t>Minimise and be more concise</a:t>
            </a:r>
          </a:p>
        </p:txBody>
      </p:sp>
      <p:sp>
        <p:nvSpPr>
          <p:cNvPr id="4" name="Slide Number Placeholder 3"/>
          <p:cNvSpPr>
            <a:spLocks noGrp="1"/>
          </p:cNvSpPr>
          <p:nvPr>
            <p:ph type="sldNum" sz="quarter" idx="5"/>
          </p:nvPr>
        </p:nvSpPr>
        <p:spPr/>
        <p:txBody>
          <a:bodyPr/>
          <a:lstStyle/>
          <a:p>
            <a:fld id="{BE443A3C-C90E-8047-9F45-8AE8517F3346}" type="slidenum">
              <a:rPr lang="en-GB" smtClean="0"/>
              <a:t>6</a:t>
            </a:fld>
            <a:endParaRPr lang="en-GB"/>
          </a:p>
        </p:txBody>
      </p:sp>
    </p:spTree>
    <p:extLst>
      <p:ext uri="{BB962C8B-B14F-4D97-AF65-F5344CB8AC3E}">
        <p14:creationId xmlns:p14="http://schemas.microsoft.com/office/powerpoint/2010/main" val="27927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Agreements, Why ADR</a:t>
            </a:r>
          </a:p>
          <a:p>
            <a:endParaRPr lang="en-GB" dirty="0"/>
          </a:p>
          <a:p>
            <a:r>
              <a:rPr lang="en-GB" dirty="0"/>
              <a:t>Feedback: why is </a:t>
            </a:r>
            <a:r>
              <a:rPr lang="en-GB" dirty="0" err="1"/>
              <a:t>adr</a:t>
            </a:r>
            <a:r>
              <a:rPr lang="en-GB" dirty="0"/>
              <a:t> used/not used in Belize?</a:t>
            </a:r>
          </a:p>
        </p:txBody>
      </p:sp>
      <p:sp>
        <p:nvSpPr>
          <p:cNvPr id="4" name="Slide Number Placeholder 3"/>
          <p:cNvSpPr>
            <a:spLocks noGrp="1"/>
          </p:cNvSpPr>
          <p:nvPr>
            <p:ph type="sldNum" sz="quarter" idx="5"/>
          </p:nvPr>
        </p:nvSpPr>
        <p:spPr/>
        <p:txBody>
          <a:bodyPr/>
          <a:lstStyle/>
          <a:p>
            <a:fld id="{BE443A3C-C90E-8047-9F45-8AE8517F3346}" type="slidenum">
              <a:rPr lang="en-GB" smtClean="0"/>
              <a:t>8</a:t>
            </a:fld>
            <a:endParaRPr lang="en-GB"/>
          </a:p>
        </p:txBody>
      </p:sp>
    </p:spTree>
    <p:extLst>
      <p:ext uri="{BB962C8B-B14F-4D97-AF65-F5344CB8AC3E}">
        <p14:creationId xmlns:p14="http://schemas.microsoft.com/office/powerpoint/2010/main" val="105309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who is eligible, Cost, Process, when it is denied</a:t>
            </a:r>
          </a:p>
        </p:txBody>
      </p:sp>
      <p:sp>
        <p:nvSpPr>
          <p:cNvPr id="4" name="Slide Number Placeholder 3"/>
          <p:cNvSpPr>
            <a:spLocks noGrp="1"/>
          </p:cNvSpPr>
          <p:nvPr>
            <p:ph type="sldNum" sz="quarter" idx="5"/>
          </p:nvPr>
        </p:nvSpPr>
        <p:spPr/>
        <p:txBody>
          <a:bodyPr/>
          <a:lstStyle/>
          <a:p>
            <a:fld id="{BE443A3C-C90E-8047-9F45-8AE8517F3346}" type="slidenum">
              <a:rPr lang="en-GB" smtClean="0"/>
              <a:t>9</a:t>
            </a:fld>
            <a:endParaRPr lang="en-GB"/>
          </a:p>
        </p:txBody>
      </p:sp>
    </p:spTree>
    <p:extLst>
      <p:ext uri="{BB962C8B-B14F-4D97-AF65-F5344CB8AC3E}">
        <p14:creationId xmlns:p14="http://schemas.microsoft.com/office/powerpoint/2010/main" val="236306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a:t>
            </a:r>
            <a:r>
              <a:rPr lang="en-US" i="1" dirty="0">
                <a:highlight>
                  <a:srgbClr val="FFFF00"/>
                </a:highlight>
              </a:rPr>
              <a:t>Recent case(s) re CARICOM and/or decided by the Privy Council or CCJ</a:t>
            </a:r>
          </a:p>
          <a:p>
            <a:r>
              <a:rPr lang="en-US" i="1" dirty="0">
                <a:highlight>
                  <a:srgbClr val="FFFF00"/>
                </a:highlight>
              </a:rPr>
              <a:t>Recent legislation involving the legal profession and/or the CARICOM</a:t>
            </a:r>
            <a:endParaRPr lang="en-US" dirty="0"/>
          </a:p>
          <a:p>
            <a:endParaRPr lang="en-GB" dirty="0"/>
          </a:p>
        </p:txBody>
      </p:sp>
      <p:sp>
        <p:nvSpPr>
          <p:cNvPr id="4" name="Slide Number Placeholder 3"/>
          <p:cNvSpPr>
            <a:spLocks noGrp="1"/>
          </p:cNvSpPr>
          <p:nvPr>
            <p:ph type="sldNum" sz="quarter" idx="5"/>
          </p:nvPr>
        </p:nvSpPr>
        <p:spPr/>
        <p:txBody>
          <a:bodyPr/>
          <a:lstStyle/>
          <a:p>
            <a:fld id="{BE443A3C-C90E-8047-9F45-8AE8517F3346}" type="slidenum">
              <a:rPr lang="en-GB" smtClean="0"/>
              <a:t>12</a:t>
            </a:fld>
            <a:endParaRPr lang="en-GB"/>
          </a:p>
        </p:txBody>
      </p:sp>
    </p:spTree>
    <p:extLst>
      <p:ext uri="{BB962C8B-B14F-4D97-AF65-F5344CB8AC3E}">
        <p14:creationId xmlns:p14="http://schemas.microsoft.com/office/powerpoint/2010/main" val="58353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2867-79E6-8410-D502-3D2CDA19A9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304AC22-8761-FC86-D046-1E9B359F1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C503B2F-A65A-49D1-EBF8-25B584C532BD}"/>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5" name="Footer Placeholder 4">
            <a:extLst>
              <a:ext uri="{FF2B5EF4-FFF2-40B4-BE49-F238E27FC236}">
                <a16:creationId xmlns:a16="http://schemas.microsoft.com/office/drawing/2014/main" id="{28569D0D-70EB-08F7-D89D-F55F96F1D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45937-E1A5-7403-1A32-FF690B4ED65B}"/>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15972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91EF-A71C-5375-2775-6C6A513D3DA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D74CC13-6292-B660-904F-8CF0523FBA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B2824F-4417-4944-BCEB-A602AF8EBA06}"/>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5" name="Footer Placeholder 4">
            <a:extLst>
              <a:ext uri="{FF2B5EF4-FFF2-40B4-BE49-F238E27FC236}">
                <a16:creationId xmlns:a16="http://schemas.microsoft.com/office/drawing/2014/main" id="{2121FA80-22DF-1D46-184C-9CBDC8CDE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9A6EF-83CE-0EAB-1481-1970E6962723}"/>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66619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61CFF3-81A5-0461-43BF-EFBE2DFBD1D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A04C413-16B6-037F-379A-875F8CF237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D3D9D6-C6B6-AF4D-CE52-E2C18CB12FEF}"/>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5" name="Footer Placeholder 4">
            <a:extLst>
              <a:ext uri="{FF2B5EF4-FFF2-40B4-BE49-F238E27FC236}">
                <a16:creationId xmlns:a16="http://schemas.microsoft.com/office/drawing/2014/main" id="{16F8CF84-7BDE-88B9-885D-049EA7B94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5795D-CD57-989C-D6A8-8066CC8CB3B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281828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A2AA-7C50-D51F-0057-1D9F5641AF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E62F86-705C-C99C-E8BA-0ED2C94693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06E530-E98E-25CB-1EF0-6973EDF028F1}"/>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5" name="Footer Placeholder 4">
            <a:extLst>
              <a:ext uri="{FF2B5EF4-FFF2-40B4-BE49-F238E27FC236}">
                <a16:creationId xmlns:a16="http://schemas.microsoft.com/office/drawing/2014/main" id="{521512B9-D328-B5D2-6838-A733C7921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FF3C4-B1CE-7086-49E3-F223EAB0C2A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5135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EBE1-7680-2DA8-06D8-9AE96B68B9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9C0F2AD-68DA-5587-5499-EBD5B8B883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1C826D-BAA3-A783-8538-7A36B37A0429}"/>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5" name="Footer Placeholder 4">
            <a:extLst>
              <a:ext uri="{FF2B5EF4-FFF2-40B4-BE49-F238E27FC236}">
                <a16:creationId xmlns:a16="http://schemas.microsoft.com/office/drawing/2014/main" id="{14B869F3-0DD3-2895-4F52-BF9156D5F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DFF0CF-87AC-0FD8-7681-F96D09B8138C}"/>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913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E575-D6B6-5835-6597-DB81A1923C6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FDC198-E244-9D67-5745-AA5A586072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920DA3-0D97-2749-0737-5E0168BF76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2A85CE7-0CA9-8D2A-3234-C2705CD2C80A}"/>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6" name="Footer Placeholder 5">
            <a:extLst>
              <a:ext uri="{FF2B5EF4-FFF2-40B4-BE49-F238E27FC236}">
                <a16:creationId xmlns:a16="http://schemas.microsoft.com/office/drawing/2014/main" id="{B508E04B-5952-279D-FC24-9A6A1BBBDE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99C37-6144-7DAA-8E54-DCC74C5A8BEF}"/>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92293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ADAC-5695-15D9-0EBC-A0F8B5ED7C8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6A3AB6-459D-926A-FFEC-F77B0859D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8ABEAB-CE92-E169-33D7-4D5DAEB131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5FCB901-D083-E499-4D76-55E562DF6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B1E339-0027-8011-FCF4-E61F154C71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F38E70A-D3EC-3517-1D1F-77209671434B}"/>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8" name="Footer Placeholder 7">
            <a:extLst>
              <a:ext uri="{FF2B5EF4-FFF2-40B4-BE49-F238E27FC236}">
                <a16:creationId xmlns:a16="http://schemas.microsoft.com/office/drawing/2014/main" id="{E22D495F-2C2F-3CA0-6A35-A90B58C67E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50612C-C6E1-96FF-4BF9-CB55C330CBB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66494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7276-EDB0-A7CC-A935-3B047C058A5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335833-0078-B96D-3DBB-7B6B0CE01366}"/>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4" name="Footer Placeholder 3">
            <a:extLst>
              <a:ext uri="{FF2B5EF4-FFF2-40B4-BE49-F238E27FC236}">
                <a16:creationId xmlns:a16="http://schemas.microsoft.com/office/drawing/2014/main" id="{52C025CF-8A2D-25F4-33D5-4F5EA0C039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6DFDD2-8FA8-A0E1-6610-7CF5E64727F4}"/>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134197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165EC-60F0-604C-AE2C-058E75D6B85F}"/>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3" name="Footer Placeholder 2">
            <a:extLst>
              <a:ext uri="{FF2B5EF4-FFF2-40B4-BE49-F238E27FC236}">
                <a16:creationId xmlns:a16="http://schemas.microsoft.com/office/drawing/2014/main" id="{05800B42-74D8-F714-76FC-5A50015C33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014D80-53BA-453B-221F-FAA0C38D2F49}"/>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34557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A4FD-A91A-B4C2-56EA-A81360BB94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0C3BAAF-4343-9F0D-5B23-F31E5D355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783DCA-69CD-F818-A851-D5CED7878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5AD078-EE82-70C7-19E0-2DDDDC0BB000}"/>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6" name="Footer Placeholder 5">
            <a:extLst>
              <a:ext uri="{FF2B5EF4-FFF2-40B4-BE49-F238E27FC236}">
                <a16:creationId xmlns:a16="http://schemas.microsoft.com/office/drawing/2014/main" id="{269DC379-781D-19EB-03DD-E155780AE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6C1E1F-9703-B016-7593-CCBF9C48FE7C}"/>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08397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31DC-C532-71B2-018A-6CA23A9068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438035B-51B6-6579-28A0-D00C40961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C81CCC-1BB5-7202-1126-5B49B394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F22A84-0000-3914-AF59-BC2766F923A2}"/>
              </a:ext>
            </a:extLst>
          </p:cNvPr>
          <p:cNvSpPr>
            <a:spLocks noGrp="1"/>
          </p:cNvSpPr>
          <p:nvPr>
            <p:ph type="dt" sz="half" idx="10"/>
          </p:nvPr>
        </p:nvSpPr>
        <p:spPr/>
        <p:txBody>
          <a:bodyPr/>
          <a:lstStyle/>
          <a:p>
            <a:fld id="{A0F0773E-AA58-4641-ABF7-B81E3EB6A9CE}" type="datetimeFigureOut">
              <a:rPr lang="en-GB" smtClean="0"/>
              <a:t>06/11/2024</a:t>
            </a:fld>
            <a:endParaRPr lang="en-GB"/>
          </a:p>
        </p:txBody>
      </p:sp>
      <p:sp>
        <p:nvSpPr>
          <p:cNvPr id="6" name="Footer Placeholder 5">
            <a:extLst>
              <a:ext uri="{FF2B5EF4-FFF2-40B4-BE49-F238E27FC236}">
                <a16:creationId xmlns:a16="http://schemas.microsoft.com/office/drawing/2014/main" id="{C749A4F2-B0AF-D6D7-2CE1-81E75E794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2F44FB-A856-9CC3-20A2-C962D6603D94}"/>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03751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33F94-CEEA-7459-2782-2AFBD0713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8A95921-7E80-A523-975B-E5341E960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8C83E2-B851-73A7-BA0F-68CB3CF80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F0773E-AA58-4641-ABF7-B81E3EB6A9CE}" type="datetimeFigureOut">
              <a:rPr lang="en-GB" smtClean="0"/>
              <a:t>06/11/2024</a:t>
            </a:fld>
            <a:endParaRPr lang="en-GB"/>
          </a:p>
        </p:txBody>
      </p:sp>
      <p:sp>
        <p:nvSpPr>
          <p:cNvPr id="5" name="Footer Placeholder 4">
            <a:extLst>
              <a:ext uri="{FF2B5EF4-FFF2-40B4-BE49-F238E27FC236}">
                <a16:creationId xmlns:a16="http://schemas.microsoft.com/office/drawing/2014/main" id="{EA02AF6D-A573-0FCC-3746-6BE705653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D4E2CAF-9304-2DE7-4843-6679A1F15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3FA757-E129-BB42-882D-8DD6970CBE31}" type="slidenum">
              <a:rPr lang="en-GB" smtClean="0"/>
              <a:t>‹#›</a:t>
            </a:fld>
            <a:endParaRPr lang="en-GB"/>
          </a:p>
        </p:txBody>
      </p:sp>
    </p:spTree>
    <p:extLst>
      <p:ext uri="{BB962C8B-B14F-4D97-AF65-F5344CB8AC3E}">
        <p14:creationId xmlns:p14="http://schemas.microsoft.com/office/powerpoint/2010/main" val="330824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ationalassembly.gov.bz/wp-content/uploads/2023/05/Act-No-15-of-2023-Legal-Aid-Ac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cpc.uk/docs/21-09-10-case-for-the-appellan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asemine.com/judgement/uk/5b46f2392c94e0775e7f3d0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elize.com/practicing-law-in-beliz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elize.com/practicing-law-in-beliz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elize.org/services/mediation-alternative-dispute-resolu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ivermate.com/guides/belize/dispute-resolu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ationalassembly.gov.bz/wp-content/uploads/2023/05/Act-No-15-of-2023-Legal-Aid-Ac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1057">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6399D-21EA-71CD-C5BB-75F3433C8BC6}"/>
              </a:ext>
            </a:extLst>
          </p:cNvPr>
          <p:cNvSpPr>
            <a:spLocks noGrp="1"/>
          </p:cNvSpPr>
          <p:nvPr>
            <p:ph type="ctrTitle"/>
          </p:nvPr>
        </p:nvSpPr>
        <p:spPr>
          <a:xfrm>
            <a:off x="1113810" y="3023754"/>
            <a:ext cx="4900144" cy="2736965"/>
          </a:xfrm>
        </p:spPr>
        <p:txBody>
          <a:bodyPr anchor="t">
            <a:normAutofit/>
          </a:bodyPr>
          <a:lstStyle/>
          <a:p>
            <a:pPr algn="l"/>
            <a:r>
              <a:rPr lang="en-GB" sz="5400" dirty="0"/>
              <a:t>Belize</a:t>
            </a:r>
          </a:p>
        </p:txBody>
      </p:sp>
      <p:sp>
        <p:nvSpPr>
          <p:cNvPr id="3" name="Subtitle 2">
            <a:extLst>
              <a:ext uri="{FF2B5EF4-FFF2-40B4-BE49-F238E27FC236}">
                <a16:creationId xmlns:a16="http://schemas.microsoft.com/office/drawing/2014/main" id="{2E28B649-5C24-E3C5-C3EB-A63D442EC8E3}"/>
              </a:ext>
            </a:extLst>
          </p:cNvPr>
          <p:cNvSpPr>
            <a:spLocks noGrp="1"/>
          </p:cNvSpPr>
          <p:nvPr>
            <p:ph type="subTitle" idx="1"/>
          </p:nvPr>
        </p:nvSpPr>
        <p:spPr>
          <a:xfrm>
            <a:off x="1113809" y="1016076"/>
            <a:ext cx="4900143" cy="1709849"/>
          </a:xfrm>
        </p:spPr>
        <p:txBody>
          <a:bodyPr anchor="b">
            <a:normAutofit/>
          </a:bodyPr>
          <a:lstStyle/>
          <a:p>
            <a:pPr algn="l"/>
            <a:r>
              <a:rPr lang="en-GB" sz="2000" dirty="0"/>
              <a:t>© 2024</a:t>
            </a:r>
            <a:br>
              <a:rPr lang="en-GB" sz="2000" dirty="0"/>
            </a:br>
            <a:r>
              <a:rPr lang="en-GB" sz="2000" dirty="0"/>
              <a:t>D. McDaniel</a:t>
            </a:r>
            <a:br>
              <a:rPr lang="en-GB" sz="2000" dirty="0"/>
            </a:br>
            <a:r>
              <a:rPr lang="en-GB" sz="2000" dirty="0"/>
              <a:t>SUCOL - ICLP</a:t>
            </a:r>
          </a:p>
        </p:txBody>
      </p:sp>
      <p:grpSp>
        <p:nvGrpSpPr>
          <p:cNvPr id="1059" name="Group 105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060" name="Rectangle 105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106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3" name="Rectangle 106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map of belize with a red border&#10;&#10;Description automatically generated">
            <a:extLst>
              <a:ext uri="{FF2B5EF4-FFF2-40B4-BE49-F238E27FC236}">
                <a16:creationId xmlns:a16="http://schemas.microsoft.com/office/drawing/2014/main" id="{D783AC7E-45B8-BD72-5C95-C5F71BDB9C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39233" y="471748"/>
            <a:ext cx="3074707" cy="2552007"/>
          </a:xfrm>
          <a:prstGeom prst="rect">
            <a:avLst/>
          </a:prstGeom>
          <a:noFill/>
          <a:extLst>
            <a:ext uri="{909E8E84-426E-40DD-AFC4-6F175D3DCCD1}">
              <a14:hiddenFill xmlns:a14="http://schemas.microsoft.com/office/drawing/2010/main">
                <a:solidFill>
                  <a:srgbClr val="FFFFFF"/>
                </a:solidFill>
              </a14:hiddenFill>
            </a:ext>
          </a:extLst>
        </p:spPr>
      </p:pic>
      <p:sp>
        <p:nvSpPr>
          <p:cNvPr id="1065" name="Rectangle 1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 flag with a red blue and white circle and two men in a white circle&#10;&#10;Description automatically generated">
            <a:extLst>
              <a:ext uri="{FF2B5EF4-FFF2-40B4-BE49-F238E27FC236}">
                <a16:creationId xmlns:a16="http://schemas.microsoft.com/office/drawing/2014/main" id="{FDCFCD6F-9803-8D0E-F35A-CA336B9F9C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9914" y="3676230"/>
            <a:ext cx="4253345" cy="255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90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BAEBD6-4413-7A3B-03C3-1668EDD597C0}"/>
              </a:ext>
            </a:extLst>
          </p:cNvPr>
          <p:cNvSpPr>
            <a:spLocks noGrp="1"/>
          </p:cNvSpPr>
          <p:nvPr>
            <p:ph type="title"/>
          </p:nvPr>
        </p:nvSpPr>
        <p:spPr>
          <a:xfrm>
            <a:off x="1137034" y="1"/>
            <a:ext cx="9392421" cy="1221212"/>
          </a:xfrm>
        </p:spPr>
        <p:txBody>
          <a:bodyPr>
            <a:normAutofit/>
          </a:bodyPr>
          <a:lstStyle/>
          <a:p>
            <a:r>
              <a:rPr lang="en-GB" dirty="0"/>
              <a:t>Legal Aid</a:t>
            </a:r>
            <a:endParaRPr lang="en-US" dirty="0"/>
          </a:p>
        </p:txBody>
      </p:sp>
      <p:sp>
        <p:nvSpPr>
          <p:cNvPr id="3" name="Content Placeholder 2">
            <a:extLst>
              <a:ext uri="{FF2B5EF4-FFF2-40B4-BE49-F238E27FC236}">
                <a16:creationId xmlns:a16="http://schemas.microsoft.com/office/drawing/2014/main" id="{D5DBEB79-21D4-3D97-0258-5FDE55DF19EF}"/>
              </a:ext>
            </a:extLst>
          </p:cNvPr>
          <p:cNvSpPr>
            <a:spLocks noGrp="1"/>
          </p:cNvSpPr>
          <p:nvPr>
            <p:ph idx="1"/>
          </p:nvPr>
        </p:nvSpPr>
        <p:spPr>
          <a:xfrm>
            <a:off x="259307" y="1078173"/>
            <a:ext cx="6725602" cy="5650173"/>
          </a:xfrm>
        </p:spPr>
        <p:txBody>
          <a:bodyPr>
            <a:noAutofit/>
          </a:bodyPr>
          <a:lstStyle/>
          <a:p>
            <a:r>
              <a:rPr lang="en-GB" sz="1800" dirty="0"/>
              <a:t>The Legal Aid Bill of 2023 made legal aid readily available to persons of small or moderate economic means; to enable the cost of providing legal aid granted to persons of small and moderate economic means to be defrayed wholly or partly out of money provided for that purpose by the National Assembly; and to provide for matters connected therewith or incidental thereto. </a:t>
            </a:r>
            <a:r>
              <a:rPr lang="en-GB" sz="1800" dirty="0">
                <a:hlinkClick r:id="rId2"/>
              </a:rPr>
              <a:t>https://www.nationalassembly.gov.bz/wp-content/uploads/2023/05/Act-No-15-of-2023-Legal-Aid-Act.pdf</a:t>
            </a:r>
            <a:endParaRPr lang="en-GB" sz="1800" dirty="0"/>
          </a:p>
          <a:p>
            <a:r>
              <a:rPr lang="en-GB" sz="1800" dirty="0"/>
              <a:t>Eligibility and Services</a:t>
            </a:r>
          </a:p>
          <a:p>
            <a:pPr lvl="1"/>
            <a:r>
              <a:rPr lang="en-GB" sz="1800" dirty="0"/>
              <a:t>Divorces</a:t>
            </a:r>
          </a:p>
          <a:p>
            <a:pPr lvl="1"/>
            <a:r>
              <a:rPr lang="en-GB" sz="1800" dirty="0"/>
              <a:t>Probate and succession matters</a:t>
            </a:r>
          </a:p>
          <a:p>
            <a:pPr lvl="1"/>
            <a:r>
              <a:rPr lang="en-GB" sz="1800" dirty="0"/>
              <a:t>Adoptions</a:t>
            </a:r>
          </a:p>
          <a:p>
            <a:pPr lvl="1"/>
            <a:r>
              <a:rPr lang="en-GB" sz="1800" dirty="0"/>
              <a:t>Family matters at the </a:t>
            </a:r>
            <a:r>
              <a:rPr lang="en-GB" sz="1800" b="1" dirty="0"/>
              <a:t>Family Court</a:t>
            </a:r>
            <a:r>
              <a:rPr lang="en-GB" sz="1800" dirty="0"/>
              <a:t> and the </a:t>
            </a:r>
            <a:r>
              <a:rPr lang="en-GB" sz="1800" b="1" dirty="0"/>
              <a:t>High Court</a:t>
            </a:r>
            <a:endParaRPr lang="en-GB" sz="1800" dirty="0"/>
          </a:p>
          <a:p>
            <a:pPr lvl="1"/>
            <a:r>
              <a:rPr lang="en-GB" sz="1800" dirty="0"/>
              <a:t>Criminal matters in the </a:t>
            </a:r>
            <a:r>
              <a:rPr lang="en-GB" sz="1800" b="1" dirty="0"/>
              <a:t>Magistrate's Court</a:t>
            </a:r>
            <a:endParaRPr lang="en-GB" sz="1800" dirty="0"/>
          </a:p>
          <a:p>
            <a:pPr lvl="1"/>
            <a:r>
              <a:rPr lang="en-GB" sz="1800" dirty="0"/>
              <a:t>Civil matters in the </a:t>
            </a:r>
            <a:r>
              <a:rPr lang="en-GB" sz="1800" b="1" dirty="0"/>
              <a:t>High Court</a:t>
            </a:r>
            <a:r>
              <a:rPr lang="en-GB" sz="1800" dirty="0"/>
              <a:t> and the </a:t>
            </a:r>
            <a:r>
              <a:rPr lang="en-GB" sz="1800" b="1" dirty="0"/>
              <a:t>Magistrates Court</a:t>
            </a:r>
            <a:endParaRPr lang="en-GB" sz="1800" dirty="0"/>
          </a:p>
          <a:p>
            <a:pPr lvl="1"/>
            <a:r>
              <a:rPr lang="en-GB" sz="1800" dirty="0"/>
              <a:t>Traffic Matters</a:t>
            </a:r>
          </a:p>
          <a:p>
            <a:pPr marL="1200150" lvl="2" indent="-285750"/>
            <a:r>
              <a:rPr lang="en-GB" sz="1800" dirty="0"/>
              <a:t>Agreements</a:t>
            </a:r>
          </a:p>
          <a:p>
            <a:pPr marL="1200150" lvl="2" indent="-285750"/>
            <a:r>
              <a:rPr lang="en-GB" sz="1800" dirty="0"/>
              <a:t>Contracts</a:t>
            </a:r>
          </a:p>
          <a:p>
            <a:pPr marL="1200150" lvl="2" indent="-285750"/>
            <a:r>
              <a:rPr lang="en-GB" sz="1800" dirty="0"/>
              <a:t>Powers of Attorneys</a:t>
            </a:r>
          </a:p>
          <a:p>
            <a:pPr marL="1200150" lvl="2" indent="-285750"/>
            <a:r>
              <a:rPr lang="en-GB" sz="1800" dirty="0"/>
              <a:t>Land matters</a:t>
            </a:r>
            <a:endParaRPr lang="en-US" sz="1800" dirty="0"/>
          </a:p>
        </p:txBody>
      </p:sp>
      <p:pic>
        <p:nvPicPr>
          <p:cNvPr id="5" name="Picture 4" descr="A gavel and a book&#10;&#10;Description automatically generated">
            <a:extLst>
              <a:ext uri="{FF2B5EF4-FFF2-40B4-BE49-F238E27FC236}">
                <a16:creationId xmlns:a16="http://schemas.microsoft.com/office/drawing/2014/main" id="{89260BF1-70CF-9468-6933-3CBD72B6F135}"/>
              </a:ext>
            </a:extLst>
          </p:cNvPr>
          <p:cNvPicPr>
            <a:picLocks noChangeAspect="1"/>
          </p:cNvPicPr>
          <p:nvPr/>
        </p:nvPicPr>
        <p:blipFill>
          <a:blip r:embed="rId3"/>
          <a:stretch>
            <a:fillRect/>
          </a:stretch>
        </p:blipFill>
        <p:spPr>
          <a:xfrm>
            <a:off x="7410733" y="2464708"/>
            <a:ext cx="4667535" cy="3196327"/>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024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4164F-EE56-A178-AAC9-307908CC2BC4}"/>
              </a:ext>
            </a:extLst>
          </p:cNvPr>
          <p:cNvSpPr>
            <a:spLocks noGrp="1"/>
          </p:cNvSpPr>
          <p:nvPr>
            <p:ph type="title"/>
          </p:nvPr>
        </p:nvSpPr>
        <p:spPr>
          <a:xfrm>
            <a:off x="7320466" y="0"/>
            <a:ext cx="4140014" cy="1078173"/>
          </a:xfrm>
        </p:spPr>
        <p:txBody>
          <a:bodyPr>
            <a:normAutofit/>
          </a:bodyPr>
          <a:lstStyle/>
          <a:p>
            <a:r>
              <a:rPr lang="en-GB" dirty="0"/>
              <a:t>Legal Aid</a:t>
            </a:r>
            <a:endParaRPr lang="en-US" dirty="0"/>
          </a:p>
        </p:txBody>
      </p:sp>
      <p:pic>
        <p:nvPicPr>
          <p:cNvPr id="5" name="Picture 4" descr="A sign in front of a building&#10;&#10;Description automatically generated">
            <a:extLst>
              <a:ext uri="{FF2B5EF4-FFF2-40B4-BE49-F238E27FC236}">
                <a16:creationId xmlns:a16="http://schemas.microsoft.com/office/drawing/2014/main" id="{D2FAFFF4-ADB6-59E8-07BA-066F27EC748F}"/>
              </a:ext>
            </a:extLst>
          </p:cNvPr>
          <p:cNvPicPr>
            <a:picLocks noChangeAspect="1"/>
          </p:cNvPicPr>
          <p:nvPr/>
        </p:nvPicPr>
        <p:blipFill>
          <a:blip r:embed="rId2"/>
          <a:srcRect l="2234" r="27320"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5F307A35-9C12-57B9-DC99-E50A33008938}"/>
              </a:ext>
            </a:extLst>
          </p:cNvPr>
          <p:cNvSpPr>
            <a:spLocks noGrp="1"/>
          </p:cNvSpPr>
          <p:nvPr>
            <p:ph idx="1"/>
          </p:nvPr>
        </p:nvSpPr>
        <p:spPr>
          <a:xfrm>
            <a:off x="6728346" y="846161"/>
            <a:ext cx="5254387" cy="6011829"/>
          </a:xfrm>
        </p:spPr>
        <p:txBody>
          <a:bodyPr>
            <a:normAutofit lnSpcReduction="10000"/>
          </a:bodyPr>
          <a:lstStyle/>
          <a:p>
            <a:r>
              <a:rPr lang="en-GB" sz="2400" b="0" i="0" dirty="0"/>
              <a:t>The Centre screens clients and charges on a set scale but substantially below private practice costs and in some instances nothing at all.</a:t>
            </a:r>
          </a:p>
          <a:p>
            <a:r>
              <a:rPr lang="en-GB" sz="2400" b="0" i="0" dirty="0"/>
              <a:t>There are currently two offices: a general office in Belize City and a district office in Orange Walk Town</a:t>
            </a:r>
          </a:p>
          <a:p>
            <a:r>
              <a:rPr lang="en-GB" sz="2400" b="0" i="0" dirty="0"/>
              <a:t>There is currently a consultation fee of $50.00 to see an attorney. Such fee will only be waived in extreme cases.</a:t>
            </a:r>
          </a:p>
          <a:p>
            <a:r>
              <a:rPr lang="en-GB" sz="2400" b="0" i="0" dirty="0"/>
              <a:t>Appointments can be done through the contact information provided below. However, Clients can be dealt with by simply walking into the office.</a:t>
            </a:r>
            <a:endParaRPr lang="en-US" sz="2400" dirty="0"/>
          </a:p>
          <a:p>
            <a:endParaRPr lang="en-US" sz="1700" dirty="0"/>
          </a:p>
          <a:p>
            <a:endParaRPr lang="en-US" sz="1700" dirty="0"/>
          </a:p>
          <a:p>
            <a:endParaRPr lang="en-US" sz="1700" dirty="0"/>
          </a:p>
        </p:txBody>
      </p:sp>
    </p:spTree>
    <p:extLst>
      <p:ext uri="{BB962C8B-B14F-4D97-AF65-F5344CB8AC3E}">
        <p14:creationId xmlns:p14="http://schemas.microsoft.com/office/powerpoint/2010/main" val="184209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DCCB00B-EABA-0AAA-594A-846E2581464A}"/>
              </a:ext>
            </a:extLst>
          </p:cNvPr>
          <p:cNvSpPr>
            <a:spLocks noGrp="1"/>
          </p:cNvSpPr>
          <p:nvPr>
            <p:ph type="title"/>
          </p:nvPr>
        </p:nvSpPr>
        <p:spPr>
          <a:xfrm>
            <a:off x="838200" y="401221"/>
            <a:ext cx="10515600" cy="1348065"/>
          </a:xfrm>
        </p:spPr>
        <p:txBody>
          <a:bodyPr>
            <a:normAutofit/>
          </a:bodyPr>
          <a:lstStyle/>
          <a:p>
            <a:r>
              <a:rPr lang="en-GB" sz="5400">
                <a:solidFill>
                  <a:srgbClr val="FFFFFF"/>
                </a:solidFill>
              </a:rPr>
              <a:t>Legal News</a:t>
            </a:r>
          </a:p>
        </p:txBody>
      </p:sp>
      <p:sp>
        <p:nvSpPr>
          <p:cNvPr id="3" name="Content Placeholder 2">
            <a:extLst>
              <a:ext uri="{FF2B5EF4-FFF2-40B4-BE49-F238E27FC236}">
                <a16:creationId xmlns:a16="http://schemas.microsoft.com/office/drawing/2014/main" id="{7DBC89CF-B67D-0B8B-9854-D78650173A5B}"/>
              </a:ext>
            </a:extLst>
          </p:cNvPr>
          <p:cNvSpPr>
            <a:spLocks noGrp="1"/>
          </p:cNvSpPr>
          <p:nvPr>
            <p:ph idx="1"/>
          </p:nvPr>
        </p:nvSpPr>
        <p:spPr>
          <a:xfrm>
            <a:off x="838200" y="2586788"/>
            <a:ext cx="10515600" cy="4155205"/>
          </a:xfrm>
        </p:spPr>
        <p:txBody>
          <a:bodyPr>
            <a:noAutofit/>
          </a:bodyPr>
          <a:lstStyle/>
          <a:p>
            <a:r>
              <a:rPr lang="en-GB" sz="2400" dirty="0"/>
              <a:t>Reyes v. R (2022 JCPC)</a:t>
            </a:r>
          </a:p>
          <a:p>
            <a:pPr lvl="1"/>
            <a:r>
              <a:rPr lang="en-GB" dirty="0"/>
              <a:t>This case challenged the constitutionality of the mandatory death penalty in Belize and whether the lack of individualized sentencing of murder by shooting was compatible with the constitutional protection against inhumane treatment. The Privy Council quashed the sentence and remitted the case for resentencing after finding that the mandatory death penalty was incompatible with the constitutional protection of human rights and that the lack of individualized sentencing in cases of murder by shooting was inconsistent with the constitutional safeguards against cruel and inhuman punishment. </a:t>
            </a:r>
          </a:p>
          <a:p>
            <a:pPr lvl="1"/>
            <a:r>
              <a:rPr lang="en-GB" dirty="0">
                <a:hlinkClick r:id="rId3"/>
              </a:rPr>
              <a:t>https://www.jcpc.uk/docs/21-09-10-case-for-the-appellant.pdf</a:t>
            </a:r>
            <a:r>
              <a:rPr lang="en-GB" dirty="0"/>
              <a:t>, </a:t>
            </a:r>
            <a:r>
              <a:rPr lang="en-GB" dirty="0">
                <a:hlinkClick r:id="rId4"/>
              </a:rPr>
              <a:t>https://www.casemine.com/judgement/uk/5b46f2392c94e0775e7f3d04</a:t>
            </a:r>
            <a:r>
              <a:rPr lang="en-GB" dirty="0"/>
              <a:t> </a:t>
            </a:r>
          </a:p>
        </p:txBody>
      </p:sp>
    </p:spTree>
    <p:extLst>
      <p:ext uri="{BB962C8B-B14F-4D97-AF65-F5344CB8AC3E}">
        <p14:creationId xmlns:p14="http://schemas.microsoft.com/office/powerpoint/2010/main" val="133812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2A1A-F9FC-DA63-803D-BD33C882A8A3}"/>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3F563ACA-4EB2-6DFD-7C83-81E47D982939}"/>
              </a:ext>
            </a:extLst>
          </p:cNvPr>
          <p:cNvSpPr>
            <a:spLocks noGrp="1"/>
          </p:cNvSpPr>
          <p:nvPr>
            <p:ph idx="1"/>
          </p:nvPr>
        </p:nvSpPr>
        <p:spPr/>
        <p:txBody>
          <a:bodyPr>
            <a:normAutofit fontScale="92500" lnSpcReduction="10000"/>
          </a:bodyPr>
          <a:lstStyle/>
          <a:p>
            <a:r>
              <a:rPr lang="en-GB" dirty="0"/>
              <a:t>Belize is a country located on the northeast coast of Central America. Belize, which was known as British Honduras until 1973, was the last British colony on the Americas’ mainland. Belize achieved independence on September 21, 1981, but has retained its historical link with the United Kingdom through membership in the Commonwealth.  The capital is Belmopan.</a:t>
            </a:r>
          </a:p>
          <a:p>
            <a:r>
              <a:rPr lang="en-GB" dirty="0"/>
              <a:t>The population as of 2024 is 465,000. Many Belizeans are of mixed ancestry. The largest ethnic group is those of mixed Mayan and Spanish heritage (mestizos), who account for one-half of the population. English is the official language of Belize, but most of the population also speaks a creole patois, and many Belizeans are multilingual. </a:t>
            </a:r>
          </a:p>
          <a:p>
            <a:r>
              <a:rPr lang="en-GB" dirty="0"/>
              <a:t>There are 251 practicing lawyers </a:t>
            </a:r>
            <a:r>
              <a:rPr lang="en-GB"/>
              <a:t>in Belize. </a:t>
            </a:r>
            <a:endParaRPr lang="en-GB" dirty="0"/>
          </a:p>
        </p:txBody>
      </p:sp>
      <p:pic>
        <p:nvPicPr>
          <p:cNvPr id="5" name="Picture 4" descr="A colorful logo with a bird&#10;&#10;Description automatically generated">
            <a:extLst>
              <a:ext uri="{FF2B5EF4-FFF2-40B4-BE49-F238E27FC236}">
                <a16:creationId xmlns:a16="http://schemas.microsoft.com/office/drawing/2014/main" id="{37200328-2DB7-EBE9-F3DD-F3B57542D647}"/>
              </a:ext>
            </a:extLst>
          </p:cNvPr>
          <p:cNvPicPr>
            <a:picLocks noChangeAspect="1"/>
          </p:cNvPicPr>
          <p:nvPr/>
        </p:nvPicPr>
        <p:blipFill>
          <a:blip r:embed="rId2"/>
          <a:stretch>
            <a:fillRect/>
          </a:stretch>
        </p:blipFill>
        <p:spPr>
          <a:xfrm>
            <a:off x="9239250" y="147638"/>
            <a:ext cx="2952750" cy="1543050"/>
          </a:xfrm>
          <a:prstGeom prst="rect">
            <a:avLst/>
          </a:prstGeom>
        </p:spPr>
      </p:pic>
    </p:spTree>
    <p:extLst>
      <p:ext uri="{BB962C8B-B14F-4D97-AF65-F5344CB8AC3E}">
        <p14:creationId xmlns:p14="http://schemas.microsoft.com/office/powerpoint/2010/main" val="418190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4073E-448F-12B2-474D-476813B61062}"/>
              </a:ext>
            </a:extLst>
          </p:cNvPr>
          <p:cNvSpPr>
            <a:spLocks noGrp="1"/>
          </p:cNvSpPr>
          <p:nvPr>
            <p:ph type="title"/>
          </p:nvPr>
        </p:nvSpPr>
        <p:spPr>
          <a:xfrm>
            <a:off x="589560" y="856180"/>
            <a:ext cx="4560584" cy="1128068"/>
          </a:xfrm>
        </p:spPr>
        <p:txBody>
          <a:bodyPr anchor="ctr">
            <a:normAutofit/>
          </a:bodyPr>
          <a:lstStyle/>
          <a:p>
            <a:r>
              <a:rPr lang="en-GB" sz="4000" dirty="0"/>
              <a:t>Education</a:t>
            </a: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808F56-556F-3B3C-9AFC-6BB8073965B0}"/>
              </a:ext>
            </a:extLst>
          </p:cNvPr>
          <p:cNvSpPr>
            <a:spLocks noGrp="1"/>
          </p:cNvSpPr>
          <p:nvPr>
            <p:ph idx="1"/>
          </p:nvPr>
        </p:nvSpPr>
        <p:spPr>
          <a:xfrm>
            <a:off x="159341" y="2224322"/>
            <a:ext cx="5526468" cy="4633677"/>
          </a:xfrm>
        </p:spPr>
        <p:txBody>
          <a:bodyPr anchor="ctr">
            <a:normAutofit fontScale="25000" lnSpcReduction="20000"/>
          </a:bodyPr>
          <a:lstStyle/>
          <a:p>
            <a:r>
              <a:rPr lang="en-GB" sz="4200" b="0" dirty="0">
                <a:effectLst/>
              </a:rPr>
              <a:t>Three types of educational institutions operate in Belize—government, government-aided and private. Government schools are owned and funded by the Government of Belize. Government-aided schools are schools owned by either a religious denomination or community group that receive funding from the government through school services grants or direct payment of teachers’ salaries. Private schools are owned and funded by individual persons, denominations, or private groups. </a:t>
            </a:r>
          </a:p>
          <a:p>
            <a:r>
              <a:rPr lang="en-GB" sz="4200" b="0" i="0" dirty="0">
                <a:effectLst/>
                <a:highlight>
                  <a:srgbClr val="FFFFFF"/>
                </a:highlight>
              </a:rPr>
              <a:t>The formal education system in Belize consists of four Levels: Pre-Primary, Primary, Secondary and Tertiary. There are two years of pre-primary education, eight years of primary education and four years of secondary education. After graduating from high school, students can continue their education at the Associate or Bachelor’s degree level at a university or they can complete an Associate degree at a junior college and transfer the credits into a Bachelor’s degree program at a university.</a:t>
            </a:r>
          </a:p>
          <a:p>
            <a:r>
              <a:rPr lang="en-GB" sz="4200" b="0" i="0" dirty="0">
                <a:effectLst/>
              </a:rPr>
              <a:t>Primary school is 8 years beginning at age 6. At the end of the 8 years, students sit for the Belize Junior Achievement Test (BJAT). Secondary school is 4 years and students are awarded a high school diploma upon successful completion. Students also sit for the Caribbean Examinations Council (CXC) Secondary Education Certificate.</a:t>
            </a:r>
          </a:p>
          <a:p>
            <a:r>
              <a:rPr lang="en-GB" sz="4200" b="0" i="0" dirty="0">
                <a:effectLst/>
              </a:rPr>
              <a:t>Post-secondary programs are available in junior colleges and 2 universities. Junior colleges frequently offer secondary school programs as well as post-secondary programs. They also offer the 2-year Sixth Form which leads to the Caribbean Advanced Proficiency Examination (CAPE) or the General Certificate of Education Advanced Level (GCE A-Levels). The CAPE was first offered in Belize in 2004.</a:t>
            </a:r>
          </a:p>
          <a:p>
            <a:r>
              <a:rPr lang="en-GB" sz="4200" b="0" i="0" dirty="0">
                <a:effectLst/>
              </a:rPr>
              <a:t>Admission to post-secondary programs generally requires a high school diploma. Some institutions also require passes on the Caribbean Examinations Council (CXC) Secondary Education Certificate as well as sufficient scores on the Association of Tertiary Level Institutions in Belize (ATLIB) examination. The University of Belize was founded in 2000 with the merger of University College of Belize, Belmopan Junior College, Belize School of Nursing, Belize School of Education, and Belize College of Agriculture. Galen University offers degree in cooperation with the University of Indianapolis.</a:t>
            </a:r>
          </a:p>
          <a:p>
            <a:r>
              <a:rPr lang="en-GB" sz="4200" b="0" i="0" dirty="0">
                <a:effectLst/>
              </a:rPr>
              <a:t>Associates degree programs at junior colleges and the University of Belize are 2 years long. The Associate of Science program at the University of Belize is 3 years. Bachelors degrees are 4 years. The University of the West Indies offers some extension programs in Belize.</a:t>
            </a:r>
          </a:p>
          <a:p>
            <a:br>
              <a:rPr lang="en-GB" sz="700" dirty="0"/>
            </a:br>
            <a:endParaRPr lang="en-GB" sz="700" dirty="0"/>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diagram of a school system&#10;&#10;Description automatically generated">
            <a:extLst>
              <a:ext uri="{FF2B5EF4-FFF2-40B4-BE49-F238E27FC236}">
                <a16:creationId xmlns:a16="http://schemas.microsoft.com/office/drawing/2014/main" id="{062736E5-165D-A408-E6A4-DC3D43896F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44" b="-4"/>
          <a:stretch/>
        </p:blipFill>
        <p:spPr bwMode="auto">
          <a:xfrm>
            <a:off x="6144064" y="799034"/>
            <a:ext cx="554912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7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3096-0DB9-8CE9-0B94-093E990E6AD9}"/>
              </a:ext>
            </a:extLst>
          </p:cNvPr>
          <p:cNvSpPr>
            <a:spLocks noGrp="1"/>
          </p:cNvSpPr>
          <p:nvPr>
            <p:ph type="title"/>
          </p:nvPr>
        </p:nvSpPr>
        <p:spPr/>
        <p:txBody>
          <a:bodyPr/>
          <a:lstStyle/>
          <a:p>
            <a:r>
              <a:rPr lang="en-GB" dirty="0"/>
              <a:t>Law School in Belize</a:t>
            </a:r>
          </a:p>
        </p:txBody>
      </p:sp>
      <p:sp>
        <p:nvSpPr>
          <p:cNvPr id="3" name="Content Placeholder 2">
            <a:extLst>
              <a:ext uri="{FF2B5EF4-FFF2-40B4-BE49-F238E27FC236}">
                <a16:creationId xmlns:a16="http://schemas.microsoft.com/office/drawing/2014/main" id="{1E29FCD7-45F8-52D1-CB7C-DD802E090E34}"/>
              </a:ext>
            </a:extLst>
          </p:cNvPr>
          <p:cNvSpPr>
            <a:spLocks noGrp="1"/>
          </p:cNvSpPr>
          <p:nvPr>
            <p:ph idx="1"/>
          </p:nvPr>
        </p:nvSpPr>
        <p:spPr>
          <a:xfrm>
            <a:off x="838200" y="1825624"/>
            <a:ext cx="10515600" cy="5032375"/>
          </a:xfrm>
        </p:spPr>
        <p:txBody>
          <a:bodyPr>
            <a:normAutofit lnSpcReduction="10000"/>
          </a:bodyPr>
          <a:lstStyle/>
          <a:p>
            <a:r>
              <a:rPr lang="en-GB" dirty="0"/>
              <a:t>While The University of Belize offers a Bachelor in Criminal Justice and Criminology it has no LLB program. The LLB Program is only offered at UWI Mona, UWI Cave Hill, and UWI St. Augustine. After completing their LLB students interested in studying law must attend a Certificate of Legal Education (CLE) Law school such as the Norman Manley School of Law in Jamaica or the Hugh Wooding Law School in Trinidad and Tobago. </a:t>
            </a:r>
          </a:p>
          <a:p>
            <a:r>
              <a:rPr lang="en-GB" dirty="0"/>
              <a:t>U.S. - educated attorneys must complete a one-year post-J.D. program CLE at one of these schools before they can be admitted to the Belize Bar. </a:t>
            </a:r>
          </a:p>
          <a:p>
            <a:pPr marL="457200" lvl="1" indent="0">
              <a:buNone/>
            </a:pPr>
            <a:r>
              <a:rPr lang="en-GB" dirty="0"/>
              <a:t>(</a:t>
            </a:r>
            <a:r>
              <a:rPr lang="en-GB" dirty="0">
                <a:hlinkClick r:id="rId2"/>
              </a:rPr>
              <a:t>https://belize.com/practicing-law-in-belize/</a:t>
            </a:r>
            <a:r>
              <a:rPr lang="en-GB" dirty="0"/>
              <a:t>)</a:t>
            </a:r>
            <a:endParaRPr lang="en-GB" i="1" dirty="0">
              <a:highlight>
                <a:srgbClr val="FFFF00"/>
              </a:highlight>
            </a:endParaRPr>
          </a:p>
          <a:p>
            <a:r>
              <a:rPr lang="en-GB" dirty="0"/>
              <a:t>The Belize Bar Association was established 43 years ago and has 153 members. </a:t>
            </a:r>
          </a:p>
        </p:txBody>
      </p:sp>
    </p:spTree>
    <p:extLst>
      <p:ext uri="{BB962C8B-B14F-4D97-AF65-F5344CB8AC3E}">
        <p14:creationId xmlns:p14="http://schemas.microsoft.com/office/powerpoint/2010/main" val="235777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736A-0B42-4B05-C4BD-6466311FAEB8}"/>
              </a:ext>
            </a:extLst>
          </p:cNvPr>
          <p:cNvSpPr>
            <a:spLocks noGrp="1"/>
          </p:cNvSpPr>
          <p:nvPr>
            <p:ph type="title"/>
          </p:nvPr>
        </p:nvSpPr>
        <p:spPr/>
        <p:txBody>
          <a:bodyPr/>
          <a:lstStyle/>
          <a:p>
            <a:r>
              <a:rPr lang="en-US" dirty="0"/>
              <a:t>Admission to P</a:t>
            </a:r>
            <a:r>
              <a:rPr lang="en-US" sz="4400" dirty="0"/>
              <a:t>ractice </a:t>
            </a:r>
            <a:r>
              <a:rPr lang="en-US" dirty="0"/>
              <a:t>L</a:t>
            </a:r>
            <a:r>
              <a:rPr lang="en-US" sz="4400" dirty="0"/>
              <a:t>aw</a:t>
            </a:r>
            <a:endParaRPr lang="en-US" dirty="0"/>
          </a:p>
        </p:txBody>
      </p:sp>
      <p:sp>
        <p:nvSpPr>
          <p:cNvPr id="3" name="Content Placeholder 2">
            <a:extLst>
              <a:ext uri="{FF2B5EF4-FFF2-40B4-BE49-F238E27FC236}">
                <a16:creationId xmlns:a16="http://schemas.microsoft.com/office/drawing/2014/main" id="{C0BF6D98-6A47-44B6-3B3C-DA505A250B54}"/>
              </a:ext>
            </a:extLst>
          </p:cNvPr>
          <p:cNvSpPr>
            <a:spLocks noGrp="1"/>
          </p:cNvSpPr>
          <p:nvPr>
            <p:ph idx="1"/>
          </p:nvPr>
        </p:nvSpPr>
        <p:spPr/>
        <p:txBody>
          <a:bodyPr>
            <a:normAutofit fontScale="77500" lnSpcReduction="20000"/>
          </a:bodyPr>
          <a:lstStyle/>
          <a:p>
            <a:pPr marL="0" indent="0" algn="l">
              <a:buNone/>
            </a:pPr>
            <a:r>
              <a:rPr lang="en-GB" b="0" i="0" dirty="0">
                <a:solidFill>
                  <a:srgbClr val="222222"/>
                </a:solidFill>
                <a:effectLst/>
                <a:latin typeface="Mulish"/>
              </a:rPr>
              <a:t>“6.-(1) A person who after the commencement of this Act applies to the Supreme Court to be admitted to practice law, and who satisfies the Supreme Court that he –</a:t>
            </a:r>
          </a:p>
          <a:p>
            <a:pPr marL="0" indent="0" algn="l">
              <a:buNone/>
            </a:pPr>
            <a:r>
              <a:rPr lang="en-GB" b="0" i="0" dirty="0">
                <a:solidFill>
                  <a:srgbClr val="222222"/>
                </a:solidFill>
                <a:effectLst/>
                <a:latin typeface="Mulish"/>
              </a:rPr>
              <a:t>( a ) is a Belizean citizen and holds a Legal Education Certificate; or</a:t>
            </a:r>
          </a:p>
          <a:p>
            <a:pPr marL="0" indent="0" algn="l">
              <a:buNone/>
            </a:pPr>
            <a:r>
              <a:rPr lang="en-GB" b="0" i="0" dirty="0">
                <a:solidFill>
                  <a:srgbClr val="222222"/>
                </a:solidFill>
                <a:effectLst/>
                <a:latin typeface="Mulish"/>
              </a:rPr>
              <a:t>( b ) has obtained adequate training in the law and is suitably qualified and competent to practice law in Belize; or</a:t>
            </a:r>
          </a:p>
          <a:p>
            <a:pPr marL="0" indent="0" algn="l">
              <a:buNone/>
            </a:pPr>
            <a:r>
              <a:rPr lang="en-GB" b="0" i="0" dirty="0">
                <a:solidFill>
                  <a:srgbClr val="222222"/>
                </a:solidFill>
                <a:effectLst/>
                <a:latin typeface="Mulish"/>
              </a:rPr>
              <a:t>( c ) possesses suitable practical experience and competence and is qualified to practise law in any country which the Chief Justice, after consultation with the Council, designates by Order published in the Gazette as having a sufficiently analogous system of laws, and is of good character, shall upon compliance with the requirements of this Act, and unless that person is exempt therefrom, on payment to the Registrar of the appropriate fee for registration and upon payment to the Bar Association of the annual subscription in respect of membership of that Association, be admitted to practise law and be entered on the Roll by order of the court.”</a:t>
            </a:r>
          </a:p>
          <a:p>
            <a:pPr marL="0" indent="0">
              <a:buNone/>
            </a:pPr>
            <a:r>
              <a:rPr lang="en-GB" dirty="0"/>
              <a:t>			 (</a:t>
            </a:r>
            <a:r>
              <a:rPr lang="en-GB" dirty="0">
                <a:hlinkClick r:id="rId2"/>
              </a:rPr>
              <a:t>https://belize.com/practicing-law-in-belize/</a:t>
            </a:r>
            <a:r>
              <a:rPr lang="en-GB" dirty="0"/>
              <a:t>)</a:t>
            </a:r>
            <a:endParaRPr lang="en-GB" i="1" dirty="0">
              <a:highlight>
                <a:srgbClr val="FFFF00"/>
              </a:highlight>
            </a:endParaRPr>
          </a:p>
        </p:txBody>
      </p:sp>
    </p:spTree>
    <p:extLst>
      <p:ext uri="{BB962C8B-B14F-4D97-AF65-F5344CB8AC3E}">
        <p14:creationId xmlns:p14="http://schemas.microsoft.com/office/powerpoint/2010/main" val="139127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0B01-2CA8-E7C1-D631-080425BAFAF4}"/>
              </a:ext>
            </a:extLst>
          </p:cNvPr>
          <p:cNvSpPr>
            <a:spLocks noGrp="1"/>
          </p:cNvSpPr>
          <p:nvPr>
            <p:ph type="title"/>
          </p:nvPr>
        </p:nvSpPr>
        <p:spPr>
          <a:xfrm>
            <a:off x="838200" y="79514"/>
            <a:ext cx="10515600" cy="755374"/>
          </a:xfrm>
        </p:spPr>
        <p:txBody>
          <a:bodyPr/>
          <a:lstStyle/>
          <a:p>
            <a:r>
              <a:rPr lang="en-GB" dirty="0"/>
              <a:t>Judiciary</a:t>
            </a:r>
          </a:p>
        </p:txBody>
      </p:sp>
      <p:sp>
        <p:nvSpPr>
          <p:cNvPr id="3" name="Content Placeholder 2">
            <a:extLst>
              <a:ext uri="{FF2B5EF4-FFF2-40B4-BE49-F238E27FC236}">
                <a16:creationId xmlns:a16="http://schemas.microsoft.com/office/drawing/2014/main" id="{DEC00DAC-ECBF-50BD-06BD-092B26B2890C}"/>
              </a:ext>
            </a:extLst>
          </p:cNvPr>
          <p:cNvSpPr>
            <a:spLocks noGrp="1"/>
          </p:cNvSpPr>
          <p:nvPr>
            <p:ph idx="1"/>
          </p:nvPr>
        </p:nvSpPr>
        <p:spPr>
          <a:xfrm>
            <a:off x="163773" y="1825624"/>
            <a:ext cx="11190027" cy="5358947"/>
          </a:xfrm>
        </p:spPr>
        <p:txBody>
          <a:bodyPr>
            <a:normAutofit fontScale="62500" lnSpcReduction="20000"/>
          </a:bodyPr>
          <a:lstStyle/>
          <a:p>
            <a:pPr algn="l" fontAlgn="base"/>
            <a:r>
              <a:rPr lang="en-GB" sz="3400" b="0" i="0" dirty="0">
                <a:effectLst/>
                <a:highlight>
                  <a:srgbClr val="FAFAFA"/>
                </a:highlight>
              </a:rPr>
              <a:t>The justice system is broadly based on English Common Law, with the Supreme Court, the Court of Appeal, and magistrates’ courts. The Supreme Court hears serious civil and criminal cases before judges and jury. The Court of Appeal generally sits four times a year.</a:t>
            </a:r>
          </a:p>
          <a:p>
            <a:pPr algn="l" fontAlgn="base"/>
            <a:r>
              <a:rPr lang="en-GB" sz="3400" b="0" i="0" dirty="0">
                <a:effectLst/>
                <a:highlight>
                  <a:srgbClr val="FAFAFA"/>
                </a:highlight>
              </a:rPr>
              <a:t>Preliminary hearings of less serious civil cases are in the district courts and those of criminal cases are </a:t>
            </a:r>
            <a:r>
              <a:rPr lang="en-GB" sz="3400" i="0" dirty="0">
                <a:effectLst/>
                <a:highlight>
                  <a:srgbClr val="FAFAFA"/>
                </a:highlight>
              </a:rPr>
              <a:t>in summary jurisdiction courts. Both district and summary jurisdiction courts are magistrates’ courts.</a:t>
            </a:r>
          </a:p>
          <a:p>
            <a:pPr algn="just"/>
            <a:r>
              <a:rPr lang="en-GB" sz="3400" i="0" dirty="0">
                <a:effectLst/>
                <a:highlight>
                  <a:srgbClr val="FFFFFF"/>
                </a:highlight>
              </a:rPr>
              <a:t>The judiciary, which is one of the three separate arms of the State, is headed by the Chief Justice, who has overall responsibility for the administration of justice in Belize.</a:t>
            </a:r>
          </a:p>
          <a:p>
            <a:pPr algn="just"/>
            <a:r>
              <a:rPr lang="en-GB" sz="3400" i="0" dirty="0">
                <a:effectLst/>
                <a:highlight>
                  <a:srgbClr val="FFFFFF"/>
                </a:highlight>
              </a:rPr>
              <a:t>The Supreme Court has unlimited original jurisdiction to hear and determine any civil or criminal proceedings under any law. In its criminal jurisdiction, a Judge sits with a jury made up of 12 members for capital offence cases and made up of 9 members for non-capital offence cases.</a:t>
            </a:r>
          </a:p>
          <a:p>
            <a:pPr algn="just"/>
            <a:r>
              <a:rPr lang="en-GB" sz="3400" i="0" dirty="0">
                <a:effectLst/>
                <a:highlight>
                  <a:srgbClr val="FFFFFF"/>
                </a:highlight>
              </a:rPr>
              <a:t>The Court of Appeal exercises appellate jurisdiction over both the High Court and Magistracy and has jurisdiction and powers to hear and determine appeals in civil and criminal matters. While this Court is established with a President and three Justices of Appeal, a panel of three Justices sits at any one time.</a:t>
            </a:r>
          </a:p>
          <a:p>
            <a:r>
              <a:rPr lang="en-GB" sz="3400" b="0" i="0" dirty="0">
                <a:effectLst/>
                <a:highlight>
                  <a:srgbClr val="FAFAFA"/>
                </a:highlight>
              </a:rPr>
              <a:t>In June 2010 the Caribbean Court of Justice in Port of Spain, Trinidad and Tobago, became the final court of appeal, replacing the Privy Council in the UK.</a:t>
            </a:r>
          </a:p>
          <a:p>
            <a:pPr marL="0" indent="0">
              <a:buNone/>
            </a:pPr>
            <a:br>
              <a:rPr lang="en-GB" dirty="0"/>
            </a:br>
            <a:endParaRPr lang="en-GB" b="0" i="0" dirty="0">
              <a:solidFill>
                <a:srgbClr val="474747"/>
              </a:solidFill>
              <a:effectLst/>
              <a:highlight>
                <a:srgbClr val="FAFAFA"/>
              </a:highlight>
              <a:latin typeface="Ubuntu" panose="020F0502020204030204" pitchFamily="34" charset="0"/>
            </a:endParaRPr>
          </a:p>
          <a:p>
            <a:endParaRPr lang="en-GB" dirty="0"/>
          </a:p>
        </p:txBody>
      </p:sp>
      <p:pic>
        <p:nvPicPr>
          <p:cNvPr id="5" name="Picture 4" descr="A group of people in a courtroom&#10;&#10;Description automatically generated">
            <a:extLst>
              <a:ext uri="{FF2B5EF4-FFF2-40B4-BE49-F238E27FC236}">
                <a16:creationId xmlns:a16="http://schemas.microsoft.com/office/drawing/2014/main" id="{DB4CD1A9-4223-5258-D882-3C325A098992}"/>
              </a:ext>
            </a:extLst>
          </p:cNvPr>
          <p:cNvPicPr>
            <a:picLocks noChangeAspect="1"/>
          </p:cNvPicPr>
          <p:nvPr/>
        </p:nvPicPr>
        <p:blipFill>
          <a:blip r:embed="rId3"/>
          <a:stretch>
            <a:fillRect/>
          </a:stretch>
        </p:blipFill>
        <p:spPr>
          <a:xfrm>
            <a:off x="7461340" y="-56652"/>
            <a:ext cx="4752594" cy="1810512"/>
          </a:xfrm>
          <a:prstGeom prst="rect">
            <a:avLst/>
          </a:prstGeom>
        </p:spPr>
      </p:pic>
    </p:spTree>
    <p:extLst>
      <p:ext uri="{BB962C8B-B14F-4D97-AF65-F5344CB8AC3E}">
        <p14:creationId xmlns:p14="http://schemas.microsoft.com/office/powerpoint/2010/main" val="275966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B6195-7C88-868C-448C-70FC838A8C3E}"/>
              </a:ext>
            </a:extLst>
          </p:cNvPr>
          <p:cNvSpPr>
            <a:spLocks noGrp="1"/>
          </p:cNvSpPr>
          <p:nvPr>
            <p:ph type="title"/>
          </p:nvPr>
        </p:nvSpPr>
        <p:spPr>
          <a:xfrm>
            <a:off x="572493" y="238539"/>
            <a:ext cx="11018520" cy="1434415"/>
          </a:xfrm>
        </p:spPr>
        <p:txBody>
          <a:bodyPr anchor="b">
            <a:normAutofit/>
          </a:bodyPr>
          <a:lstStyle/>
          <a:p>
            <a:r>
              <a:rPr lang="en-GB" sz="5400"/>
              <a:t>Judicial Process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A0D5C6-9E66-2961-A13B-AD67C6AA8E2E}"/>
              </a:ext>
            </a:extLst>
          </p:cNvPr>
          <p:cNvSpPr>
            <a:spLocks noGrp="1"/>
          </p:cNvSpPr>
          <p:nvPr>
            <p:ph idx="1"/>
          </p:nvPr>
        </p:nvSpPr>
        <p:spPr>
          <a:xfrm>
            <a:off x="313899" y="1708422"/>
            <a:ext cx="6972146" cy="5015284"/>
          </a:xfrm>
        </p:spPr>
        <p:txBody>
          <a:bodyPr anchor="t">
            <a:noAutofit/>
          </a:bodyPr>
          <a:lstStyle/>
          <a:p>
            <a:r>
              <a:rPr lang="en-GB" sz="2400" b="0" i="0" dirty="0">
                <a:effectLst/>
                <a:highlight>
                  <a:srgbClr val="FFFFFF"/>
                </a:highlight>
              </a:rPr>
              <a:t>The legal system is modelled on English common law. A chief justice heads the Supreme Court, but the Court of Appeal is the country’s highest court; both are independent of the national government. </a:t>
            </a:r>
          </a:p>
          <a:p>
            <a:r>
              <a:rPr lang="en-GB" sz="2400" b="0" i="0" dirty="0">
                <a:effectLst/>
                <a:highlight>
                  <a:srgbClr val="FFFFFF"/>
                </a:highlight>
              </a:rPr>
              <a:t>In 2001 Belize joined most members of Caricom to establish a Caribbean Court of Justice (CCJ), which was inaugurated in 2005. Civil and criminal cases that were heard in the Court of Appeal were brought before the Judicial Committee of the Privy Council, while cases regarding Caricom treaties were appealed in the CCJ.</a:t>
            </a:r>
          </a:p>
          <a:p>
            <a:r>
              <a:rPr lang="en-GB" sz="2400" b="0" i="0" dirty="0">
                <a:effectLst/>
                <a:highlight>
                  <a:srgbClr val="FFFFFF"/>
                </a:highlight>
              </a:rPr>
              <a:t> In 2009 Belize adopted the CCJ as its final court of appeal, replacing the Privy Council.</a:t>
            </a:r>
            <a:endParaRPr lang="en-GB" sz="2400" dirty="0"/>
          </a:p>
        </p:txBody>
      </p:sp>
      <p:pic>
        <p:nvPicPr>
          <p:cNvPr id="5" name="Picture 4" descr="A logo of a court&#10;&#10;Description automatically generated">
            <a:extLst>
              <a:ext uri="{FF2B5EF4-FFF2-40B4-BE49-F238E27FC236}">
                <a16:creationId xmlns:a16="http://schemas.microsoft.com/office/drawing/2014/main" id="{C23C33C8-64E1-640C-9E45-C9154AA93BBF}"/>
              </a:ext>
            </a:extLst>
          </p:cNvPr>
          <p:cNvPicPr>
            <a:picLocks noChangeAspect="1"/>
          </p:cNvPicPr>
          <p:nvPr/>
        </p:nvPicPr>
        <p:blipFill>
          <a:blip r:embed="rId2"/>
          <a:srcRect l="2022" r="2256" b="2"/>
          <a:stretch/>
        </p:blipFill>
        <p:spPr>
          <a:xfrm>
            <a:off x="7675658" y="2093976"/>
            <a:ext cx="3941064" cy="4096512"/>
          </a:xfrm>
          <a:prstGeom prst="rect">
            <a:avLst/>
          </a:prstGeom>
        </p:spPr>
      </p:pic>
    </p:spTree>
    <p:extLst>
      <p:ext uri="{BB962C8B-B14F-4D97-AF65-F5344CB8AC3E}">
        <p14:creationId xmlns:p14="http://schemas.microsoft.com/office/powerpoint/2010/main" val="394476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AFBB-4091-3AA3-77AA-DD87EA33148B}"/>
              </a:ext>
            </a:extLst>
          </p:cNvPr>
          <p:cNvSpPr>
            <a:spLocks noGrp="1"/>
          </p:cNvSpPr>
          <p:nvPr>
            <p:ph type="title"/>
          </p:nvPr>
        </p:nvSpPr>
        <p:spPr/>
        <p:txBody>
          <a:bodyPr/>
          <a:lstStyle/>
          <a:p>
            <a:r>
              <a:rPr lang="en-GB" dirty="0"/>
              <a:t>ADR</a:t>
            </a:r>
          </a:p>
        </p:txBody>
      </p:sp>
      <p:sp>
        <p:nvSpPr>
          <p:cNvPr id="3" name="Content Placeholder 2">
            <a:extLst>
              <a:ext uri="{FF2B5EF4-FFF2-40B4-BE49-F238E27FC236}">
                <a16:creationId xmlns:a16="http://schemas.microsoft.com/office/drawing/2014/main" id="{C01AA683-6003-40EA-3FA3-206776505E34}"/>
              </a:ext>
            </a:extLst>
          </p:cNvPr>
          <p:cNvSpPr>
            <a:spLocks noGrp="1"/>
          </p:cNvSpPr>
          <p:nvPr>
            <p:ph idx="1"/>
          </p:nvPr>
        </p:nvSpPr>
        <p:spPr>
          <a:xfrm>
            <a:off x="838200" y="1825624"/>
            <a:ext cx="10515600" cy="5032375"/>
          </a:xfrm>
        </p:spPr>
        <p:txBody>
          <a:bodyPr>
            <a:normAutofit fontScale="92500" lnSpcReduction="10000"/>
          </a:bodyPr>
          <a:lstStyle/>
          <a:p>
            <a:pPr algn="l"/>
            <a:r>
              <a:rPr lang="en-GB" b="0" i="0" dirty="0">
                <a:solidFill>
                  <a:srgbClr val="243238"/>
                </a:solidFill>
                <a:effectLst/>
                <a:highlight>
                  <a:srgbClr val="FFFFFF"/>
                </a:highlight>
              </a:rPr>
              <a:t>Alternative Dispute Resolution, also referred to as ADR, is a method of communicating and addressing conflict in a manner other than formal litigation and court proceedings.</a:t>
            </a:r>
          </a:p>
          <a:p>
            <a:pPr algn="l"/>
            <a:r>
              <a:rPr lang="en-GB" b="0" i="0" dirty="0">
                <a:solidFill>
                  <a:srgbClr val="243238"/>
                </a:solidFill>
                <a:effectLst/>
                <a:highlight>
                  <a:srgbClr val="FFFFFF"/>
                </a:highlight>
              </a:rPr>
              <a:t>As the name suggests, when two or more parties need to resolve a dispute, ADR utilizes alternative resolution techniques, such as negotiation, mediation and arbitration.</a:t>
            </a:r>
          </a:p>
          <a:p>
            <a:pPr algn="l"/>
            <a:r>
              <a:rPr lang="en-GB" b="0" i="0" dirty="0">
                <a:solidFill>
                  <a:srgbClr val="243238"/>
                </a:solidFill>
                <a:effectLst/>
                <a:highlight>
                  <a:srgbClr val="FFFFFF"/>
                </a:highlight>
              </a:rPr>
              <a:t>Legal counsel may be utilized, but ADR does not necessarily require representation by an attorney. ADR is less expensive, and less complicated than court action. It is private and confidential.</a:t>
            </a:r>
          </a:p>
          <a:p>
            <a:pPr lvl="1"/>
            <a:r>
              <a:rPr lang="en-GB" dirty="0">
                <a:solidFill>
                  <a:srgbClr val="243238"/>
                </a:solidFill>
                <a:highlight>
                  <a:srgbClr val="FFFFFF"/>
                </a:highlight>
              </a:rPr>
              <a:t>(</a:t>
            </a:r>
            <a:r>
              <a:rPr lang="en-GB" dirty="0">
                <a:solidFill>
                  <a:srgbClr val="243238"/>
                </a:solidFill>
                <a:highlight>
                  <a:srgbClr val="FFFFFF"/>
                </a:highlight>
                <a:hlinkClick r:id="rId3"/>
              </a:rPr>
              <a:t>https://www.belize.org/services/mediation-alternative-dispute-resolution/</a:t>
            </a:r>
            <a:r>
              <a:rPr lang="en-GB" dirty="0">
                <a:solidFill>
                  <a:srgbClr val="243238"/>
                </a:solidFill>
                <a:highlight>
                  <a:srgbClr val="FFFFFF"/>
                </a:highlight>
              </a:rPr>
              <a:t>)</a:t>
            </a:r>
            <a:endParaRPr lang="en-GB" b="0" i="0" dirty="0">
              <a:solidFill>
                <a:srgbClr val="243238"/>
              </a:solidFill>
              <a:effectLst/>
              <a:highlight>
                <a:srgbClr val="FFFFFF"/>
              </a:highlight>
            </a:endParaRPr>
          </a:p>
          <a:p>
            <a:pPr algn="l"/>
            <a:r>
              <a:rPr lang="en-GB" b="0" i="0" dirty="0">
                <a:solidFill>
                  <a:srgbClr val="000000"/>
                </a:solidFill>
                <a:effectLst/>
                <a:latin typeface="__greyCliff_c6fd04"/>
              </a:rPr>
              <a:t>Belize's </a:t>
            </a:r>
            <a:r>
              <a:rPr lang="en-GB" b="0" i="0" dirty="0" err="1">
                <a:solidFill>
                  <a:srgbClr val="000000"/>
                </a:solidFill>
                <a:effectLst/>
                <a:latin typeface="__greyCliff_c6fd04"/>
              </a:rPr>
              <a:t>labor</a:t>
            </a:r>
            <a:r>
              <a:rPr lang="en-GB" b="0" i="0" dirty="0">
                <a:solidFill>
                  <a:srgbClr val="000000"/>
                </a:solidFill>
                <a:effectLst/>
                <a:latin typeface="__greyCliff_c6fd04"/>
              </a:rPr>
              <a:t> dispute resolution system employs a dual approach, utilizing both formal </a:t>
            </a:r>
            <a:r>
              <a:rPr lang="en-GB" b="0" i="0" dirty="0" err="1">
                <a:solidFill>
                  <a:srgbClr val="000000"/>
                </a:solidFill>
                <a:effectLst/>
                <a:latin typeface="__greyCliff_c6fd04"/>
              </a:rPr>
              <a:t>labor</a:t>
            </a:r>
            <a:r>
              <a:rPr lang="en-GB" b="0" i="0" dirty="0">
                <a:solidFill>
                  <a:srgbClr val="000000"/>
                </a:solidFill>
                <a:effectLst/>
                <a:latin typeface="__greyCliff_c6fd04"/>
              </a:rPr>
              <a:t> courts and arbitration processes. (</a:t>
            </a:r>
            <a:r>
              <a:rPr lang="en-GB" b="0" i="0" dirty="0">
                <a:solidFill>
                  <a:srgbClr val="000000"/>
                </a:solidFill>
                <a:effectLst/>
                <a:latin typeface="__greyCliff_c6fd04"/>
                <a:hlinkClick r:id="rId4"/>
              </a:rPr>
              <a:t>https://www.rivermate.com/guides/belize/dispute-resolution</a:t>
            </a:r>
            <a:r>
              <a:rPr lang="en-GB" b="0" i="0" dirty="0">
                <a:solidFill>
                  <a:srgbClr val="000000"/>
                </a:solidFill>
                <a:effectLst/>
                <a:latin typeface="__greyCliff_c6fd04"/>
              </a:rPr>
              <a:t>)</a:t>
            </a:r>
            <a:endParaRPr lang="en-GB" b="0" i="1" dirty="0">
              <a:solidFill>
                <a:srgbClr val="243238"/>
              </a:solidFill>
              <a:effectLst/>
              <a:highlight>
                <a:srgbClr val="FFFF00"/>
              </a:highlight>
            </a:endParaRPr>
          </a:p>
          <a:p>
            <a:endParaRPr lang="en-GB" dirty="0"/>
          </a:p>
        </p:txBody>
      </p:sp>
    </p:spTree>
    <p:extLst>
      <p:ext uri="{BB962C8B-B14F-4D97-AF65-F5344CB8AC3E}">
        <p14:creationId xmlns:p14="http://schemas.microsoft.com/office/powerpoint/2010/main" val="363692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E297-292F-D676-8CCE-40E600DD09A6}"/>
              </a:ext>
            </a:extLst>
          </p:cNvPr>
          <p:cNvSpPr>
            <a:spLocks noGrp="1"/>
          </p:cNvSpPr>
          <p:nvPr>
            <p:ph type="title"/>
          </p:nvPr>
        </p:nvSpPr>
        <p:spPr>
          <a:xfrm>
            <a:off x="838200" y="365125"/>
            <a:ext cx="10515600" cy="611059"/>
          </a:xfrm>
        </p:spPr>
        <p:txBody>
          <a:bodyPr>
            <a:normAutofit fontScale="90000"/>
          </a:bodyPr>
          <a:lstStyle/>
          <a:p>
            <a:r>
              <a:rPr lang="en-GB" dirty="0"/>
              <a:t>Legal Aid</a:t>
            </a:r>
          </a:p>
        </p:txBody>
      </p:sp>
      <p:sp>
        <p:nvSpPr>
          <p:cNvPr id="5" name="Content Placeholder 4">
            <a:extLst>
              <a:ext uri="{FF2B5EF4-FFF2-40B4-BE49-F238E27FC236}">
                <a16:creationId xmlns:a16="http://schemas.microsoft.com/office/drawing/2014/main" id="{0483D6A1-DD41-5F43-75E0-4D6644F712E7}"/>
              </a:ext>
            </a:extLst>
          </p:cNvPr>
          <p:cNvSpPr>
            <a:spLocks noGrp="1"/>
          </p:cNvSpPr>
          <p:nvPr>
            <p:ph idx="1"/>
          </p:nvPr>
        </p:nvSpPr>
        <p:spPr>
          <a:xfrm>
            <a:off x="430614" y="976184"/>
            <a:ext cx="10923186" cy="5200779"/>
          </a:xfrm>
        </p:spPr>
        <p:txBody>
          <a:bodyPr>
            <a:normAutofit fontScale="92500" lnSpcReduction="10000"/>
          </a:bodyPr>
          <a:lstStyle/>
          <a:p>
            <a:r>
              <a:rPr lang="en-GB" sz="2000" dirty="0">
                <a:solidFill>
                  <a:srgbClr val="040C28"/>
                </a:solidFill>
              </a:rPr>
              <a:t>The Legal Aid Bill of 2023 made legal aid readily available to persons of small or moderate economic means; to enable the cost of providing legal aid granted to persons of small and moderate economic means to be defrayed wholly or partly out of money provided for that purpose by the National Assembly; and to provide for matters connected therewith or incidental thereto. </a:t>
            </a:r>
            <a:r>
              <a:rPr lang="en-GB" sz="2000" dirty="0">
                <a:solidFill>
                  <a:srgbClr val="040C28"/>
                </a:solidFill>
                <a:hlinkClick r:id="rId3"/>
              </a:rPr>
              <a:t>https://www.nationalassembly.gov.bz/wp-content/uploads/2023/05/Act-No-15-of-2023-Legal-Aid-Act.pdf</a:t>
            </a:r>
            <a:r>
              <a:rPr lang="en-GB" sz="2000" dirty="0">
                <a:solidFill>
                  <a:srgbClr val="040C28"/>
                </a:solidFill>
              </a:rPr>
              <a:t> </a:t>
            </a:r>
          </a:p>
          <a:p>
            <a:r>
              <a:rPr lang="en-GB" sz="2000" dirty="0"/>
              <a:t>Eligibility and Services</a:t>
            </a:r>
          </a:p>
          <a:p>
            <a:pPr lvl="1"/>
            <a:r>
              <a:rPr lang="en-GB" sz="2000" dirty="0">
                <a:solidFill>
                  <a:srgbClr val="2F3038"/>
                </a:solidFill>
              </a:rPr>
              <a:t>Divorces</a:t>
            </a:r>
          </a:p>
          <a:p>
            <a:pPr lvl="1"/>
            <a:r>
              <a:rPr lang="en-GB" sz="2000" dirty="0">
                <a:solidFill>
                  <a:srgbClr val="2F3038"/>
                </a:solidFill>
              </a:rPr>
              <a:t>Probate and succession matters</a:t>
            </a:r>
          </a:p>
          <a:p>
            <a:pPr lvl="1"/>
            <a:r>
              <a:rPr lang="en-GB" sz="2000" dirty="0">
                <a:solidFill>
                  <a:srgbClr val="2F3038"/>
                </a:solidFill>
              </a:rPr>
              <a:t>Adoptions</a:t>
            </a:r>
          </a:p>
          <a:p>
            <a:pPr lvl="1"/>
            <a:r>
              <a:rPr lang="en-GB" sz="2000" dirty="0">
                <a:solidFill>
                  <a:srgbClr val="2F3038"/>
                </a:solidFill>
              </a:rPr>
              <a:t>Family matters at the </a:t>
            </a:r>
            <a:r>
              <a:rPr lang="en-GB" sz="2000" b="1" dirty="0">
                <a:solidFill>
                  <a:srgbClr val="2F3038"/>
                </a:solidFill>
              </a:rPr>
              <a:t>Family Court</a:t>
            </a:r>
            <a:r>
              <a:rPr lang="en-GB" sz="2000" dirty="0">
                <a:solidFill>
                  <a:srgbClr val="2F3038"/>
                </a:solidFill>
              </a:rPr>
              <a:t> and the </a:t>
            </a:r>
            <a:r>
              <a:rPr lang="en-GB" sz="2000" b="1" dirty="0">
                <a:solidFill>
                  <a:srgbClr val="2F3038"/>
                </a:solidFill>
              </a:rPr>
              <a:t>High Court</a:t>
            </a:r>
            <a:endParaRPr lang="en-GB" sz="2000" dirty="0">
              <a:solidFill>
                <a:srgbClr val="2F3038"/>
              </a:solidFill>
            </a:endParaRPr>
          </a:p>
          <a:p>
            <a:pPr lvl="1"/>
            <a:r>
              <a:rPr lang="en-GB" sz="2000" dirty="0">
                <a:solidFill>
                  <a:srgbClr val="2F3038"/>
                </a:solidFill>
              </a:rPr>
              <a:t>Criminal matters in the </a:t>
            </a:r>
            <a:r>
              <a:rPr lang="en-GB" sz="2000" b="1" dirty="0">
                <a:solidFill>
                  <a:srgbClr val="2F3038"/>
                </a:solidFill>
              </a:rPr>
              <a:t>Magistrate's Court</a:t>
            </a:r>
            <a:endParaRPr lang="en-GB" sz="2000" dirty="0">
              <a:solidFill>
                <a:srgbClr val="2F3038"/>
              </a:solidFill>
            </a:endParaRPr>
          </a:p>
          <a:p>
            <a:pPr lvl="1"/>
            <a:r>
              <a:rPr lang="en-GB" sz="2000" dirty="0">
                <a:solidFill>
                  <a:srgbClr val="2F3038"/>
                </a:solidFill>
              </a:rPr>
              <a:t>Civil matters in the </a:t>
            </a:r>
            <a:r>
              <a:rPr lang="en-GB" sz="2000" b="1" dirty="0">
                <a:solidFill>
                  <a:srgbClr val="2F3038"/>
                </a:solidFill>
              </a:rPr>
              <a:t>High Court</a:t>
            </a:r>
            <a:r>
              <a:rPr lang="en-GB" sz="2000" dirty="0">
                <a:solidFill>
                  <a:srgbClr val="2F3038"/>
                </a:solidFill>
              </a:rPr>
              <a:t> and the </a:t>
            </a:r>
            <a:r>
              <a:rPr lang="en-GB" sz="2000" b="1" dirty="0">
                <a:solidFill>
                  <a:srgbClr val="2F3038"/>
                </a:solidFill>
              </a:rPr>
              <a:t>Magistrates Court</a:t>
            </a:r>
            <a:endParaRPr lang="en-GB" sz="2000" dirty="0">
              <a:solidFill>
                <a:srgbClr val="2F3038"/>
              </a:solidFill>
            </a:endParaRPr>
          </a:p>
          <a:p>
            <a:pPr lvl="1"/>
            <a:r>
              <a:rPr lang="en-GB" sz="2000" dirty="0">
                <a:solidFill>
                  <a:srgbClr val="2F3038"/>
                </a:solidFill>
              </a:rPr>
              <a:t>Traffic Matters</a:t>
            </a:r>
          </a:p>
          <a:p>
            <a:pPr marL="1200150" lvl="2" indent="-285750"/>
            <a:r>
              <a:rPr lang="en-GB" dirty="0">
                <a:solidFill>
                  <a:srgbClr val="2F3038"/>
                </a:solidFill>
              </a:rPr>
              <a:t>Agreements</a:t>
            </a:r>
          </a:p>
          <a:p>
            <a:pPr marL="1200150" lvl="2" indent="-285750"/>
            <a:r>
              <a:rPr lang="en-GB" dirty="0">
                <a:solidFill>
                  <a:srgbClr val="2F3038"/>
                </a:solidFill>
              </a:rPr>
              <a:t>Contracts</a:t>
            </a:r>
          </a:p>
          <a:p>
            <a:pPr marL="1200150" lvl="2" indent="-285750"/>
            <a:r>
              <a:rPr lang="en-GB" dirty="0">
                <a:solidFill>
                  <a:srgbClr val="2F3038"/>
                </a:solidFill>
              </a:rPr>
              <a:t>Powers of Attorneys</a:t>
            </a:r>
          </a:p>
          <a:p>
            <a:pPr marL="1200150" lvl="2" indent="-285750"/>
            <a:r>
              <a:rPr lang="en-GB" dirty="0">
                <a:solidFill>
                  <a:srgbClr val="2F3038"/>
                </a:solidFill>
              </a:rPr>
              <a:t>Land matters</a:t>
            </a:r>
            <a:endParaRPr lang="en-GB" dirty="0"/>
          </a:p>
          <a:p>
            <a:endParaRPr lang="en-US" dirty="0"/>
          </a:p>
        </p:txBody>
      </p:sp>
      <p:sp>
        <p:nvSpPr>
          <p:cNvPr id="6" name="Content Placeholder 2">
            <a:extLst>
              <a:ext uri="{FF2B5EF4-FFF2-40B4-BE49-F238E27FC236}">
                <a16:creationId xmlns:a16="http://schemas.microsoft.com/office/drawing/2014/main" id="{F7BAFF0E-B749-AADD-E5EE-A233495CCCA0}"/>
              </a:ext>
            </a:extLst>
          </p:cNvPr>
          <p:cNvSpPr txBox="1">
            <a:spLocks/>
          </p:cNvSpPr>
          <p:nvPr/>
        </p:nvSpPr>
        <p:spPr>
          <a:xfrm>
            <a:off x="630382" y="976184"/>
            <a:ext cx="10923186" cy="5881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AutoShape 2" descr="Enhancing Access to Justice: Legal Aid and the Implications of the Legal">
            <a:extLst>
              <a:ext uri="{FF2B5EF4-FFF2-40B4-BE49-F238E27FC236}">
                <a16:creationId xmlns:a16="http://schemas.microsoft.com/office/drawing/2014/main" id="{E44D578A-9BB3-2D9E-9B9E-E74DBED9D1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13650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323</TotalTime>
  <Words>2004</Words>
  <Application>Microsoft Macintosh PowerPoint</Application>
  <PresentationFormat>Widescreen</PresentationFormat>
  <Paragraphs>95</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__greyCliff_c6fd04</vt:lpstr>
      <vt:lpstr>Aptos</vt:lpstr>
      <vt:lpstr>Aptos Display</vt:lpstr>
      <vt:lpstr>Arial</vt:lpstr>
      <vt:lpstr>Mulish</vt:lpstr>
      <vt:lpstr>Ubuntu</vt:lpstr>
      <vt:lpstr>Office Theme</vt:lpstr>
      <vt:lpstr>Belize</vt:lpstr>
      <vt:lpstr>Overview</vt:lpstr>
      <vt:lpstr>Education</vt:lpstr>
      <vt:lpstr>Law School in Belize</vt:lpstr>
      <vt:lpstr>Admission to Practice Law</vt:lpstr>
      <vt:lpstr>Judiciary</vt:lpstr>
      <vt:lpstr>Judicial Process</vt:lpstr>
      <vt:lpstr>ADR</vt:lpstr>
      <vt:lpstr>Legal Aid</vt:lpstr>
      <vt:lpstr>Legal Aid</vt:lpstr>
      <vt:lpstr>Legal Aid</vt:lpstr>
      <vt:lpstr>Legal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Dominique D McDaniel</dc:creator>
  <cp:lastModifiedBy>Dominique D McDaniel</cp:lastModifiedBy>
  <cp:revision>3</cp:revision>
  <dcterms:created xsi:type="dcterms:W3CDTF">2024-06-12T18:00:31Z</dcterms:created>
  <dcterms:modified xsi:type="dcterms:W3CDTF">2024-11-06T22:20:28Z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-1242041498</vt:i4>
  </property>
  <property fmtid="{D5CDD505-2E9C-101B-9397-08002B2CF9AE}" pid="3" name="_NewReviewCycle">
    <vt:lpwstr/>
  </property>
  <property fmtid="{D5CDD505-2E9C-101B-9397-08002B2CF9AE}" pid="4" name="_EmailSubject">
    <vt:lpwstr>Power Points</vt:lpwstr>
  </property>
  <property fmtid="{D5CDD505-2E9C-101B-9397-08002B2CF9AE}" pid="5" name="_AuthorEmail">
    <vt:lpwstr>WILSON@law.stetson.edu</vt:lpwstr>
  </property>
  <property fmtid="{D5CDD505-2E9C-101B-9397-08002B2CF9AE}" pid="6" name="_AuthorEmailDisplayName">
    <vt:lpwstr>Darryl Wilson</vt:lpwstr>
  </property>
</Properties>
</file>