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8288000" cy="10287000"/>
  <p:notesSz cx="6858000" cy="9144000"/>
  <p:embeddedFontLst>
    <p:embeddedFont>
      <p:font typeface="Canva Sans 1" charset="1" panose="020B0503030501040103"/>
      <p:regular r:id="rId19"/>
    </p:embeddedFont>
    <p:embeddedFont>
      <p:font typeface="Montserrat Bold" charset="1" panose="00000800000000000000"/>
      <p:regular r:id="rId20"/>
    </p:embeddedFont>
    <p:embeddedFont>
      <p:font typeface="Canva Sans 2" charset="1" panose="020B0503030501040103"/>
      <p:regular r:id="rId21"/>
    </p:embeddedFont>
    <p:embeddedFont>
      <p:font typeface="Montserrat Classic" charset="1" panose="00000500000000000000"/>
      <p:regular r:id="rId22"/>
    </p:embeddedFont>
    <p:embeddedFont>
      <p:font typeface="Canva Sans 1 Bold" charset="1" panose="020B0803030501040103"/>
      <p:regular r:id="rId23"/>
    </p:embeddedFont>
    <p:embeddedFont>
      <p:font typeface="Lucky Bones" charset="1" panose="00000800000000000000"/>
      <p:regular r:id="rId24"/>
    </p:embeddedFont>
    <p:embeddedFont>
      <p:font typeface="Helvetica Now Condensed Bold" charset="1" panose="020B0804030202020204"/>
      <p:regular r:id="rId25"/>
    </p:embeddedFont>
    <p:embeddedFont>
      <p:font typeface="Helvetica Now Condensed" charset="1" panose="020B0504030202020204"/>
      <p:regular r:id="rId26"/>
    </p:embeddedFont>
    <p:embeddedFont>
      <p:font typeface="Montserrat Ultra-Bold" charset="1" panose="00000900000000000000"/>
      <p:regular r:id="rId27"/>
    </p:embeddedFont>
    <p:embeddedFont>
      <p:font typeface="Canva Sans 2 Bold" charset="1" panose="020B0803030501040103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6.fntdata"/><Relationship Id="rId8" Type="http://schemas.openxmlformats.org/officeDocument/2006/relationships/slide" Target="slides/slide3.xml"/><Relationship Id="rId21" Type="http://schemas.openxmlformats.org/officeDocument/2006/relationships/font" Target="fonts/font21.fntdata"/><Relationship Id="rId3" Type="http://schemas.openxmlformats.org/officeDocument/2006/relationships/viewProps" Target="viewProps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5.fntdata"/><Relationship Id="rId7" Type="http://schemas.openxmlformats.org/officeDocument/2006/relationships/slide" Target="slides/slide2.xml"/><Relationship Id="rId16" Type="http://schemas.openxmlformats.org/officeDocument/2006/relationships/slide" Target="slides/slide11.xml"/><Relationship Id="rId2" Type="http://schemas.openxmlformats.org/officeDocument/2006/relationships/presProps" Target="presProps.xml"/><Relationship Id="rId20" Type="http://schemas.openxmlformats.org/officeDocument/2006/relationships/font" Target="fonts/font20.fntdata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24" Type="http://schemas.openxmlformats.org/officeDocument/2006/relationships/font" Target="fonts/font24.fntdata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font" Target="fonts/font23.fntdata"/><Relationship Id="rId28" Type="http://schemas.openxmlformats.org/officeDocument/2006/relationships/font" Target="fonts/font28.fntdata"/><Relationship Id="rId5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font" Target="fonts/font19.fntdata"/><Relationship Id="rId31" Type="http://schemas.openxmlformats.org/officeDocument/2006/relationships/customXml" Target="../customXml/item3.xml"/><Relationship Id="rId14" Type="http://schemas.openxmlformats.org/officeDocument/2006/relationships/slide" Target="slides/slide9.xml"/><Relationship Id="rId22" Type="http://schemas.openxmlformats.org/officeDocument/2006/relationships/font" Target="fonts/font22.fntdata"/><Relationship Id="rId27" Type="http://schemas.openxmlformats.org/officeDocument/2006/relationships/font" Target="fonts/font27.fntdata"/><Relationship Id="rId4" Type="http://schemas.openxmlformats.org/officeDocument/2006/relationships/theme" Target="theme/theme1.xml"/><Relationship Id="rId9" Type="http://schemas.openxmlformats.org/officeDocument/2006/relationships/slide" Target="slides/slide4.xml"/><Relationship Id="rId30" Type="http://schemas.openxmlformats.org/officeDocument/2006/relationships/customXml" Target="../customXml/item2.xml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8.png" Type="http://schemas.openxmlformats.org/officeDocument/2006/relationships/image"/><Relationship Id="rId4" Target="../media/image29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https://www.facebook.com/reel/844745854188644" TargetMode="External" Type="http://schemas.openxmlformats.org/officeDocument/2006/relationships/hyperlink"/><Relationship Id="rId4" Target="https://www.facebook.com/reel/844745854188644" TargetMode="External" Type="http://schemas.openxmlformats.org/officeDocument/2006/relationships/hyperlink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svg" Type="http://schemas.openxmlformats.org/officeDocument/2006/relationships/image"/><Relationship Id="rId2" Target="../media/image6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11.png" Type="http://schemas.openxmlformats.org/officeDocument/2006/relationships/image"/><Relationship Id="rId8" Target="https://www.facebook.com/reel/844745854188644" TargetMode="External" Type="http://schemas.openxmlformats.org/officeDocument/2006/relationships/hyperlink"/><Relationship Id="rId9" Target="../media/image1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png" Type="http://schemas.openxmlformats.org/officeDocument/2006/relationships/image"/><Relationship Id="rId4" Target="../media/image1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Relationship Id="rId5" Target="../media/image19.png" Type="http://schemas.openxmlformats.org/officeDocument/2006/relationships/image"/><Relationship Id="rId6" Target="../media/image20.svg" Type="http://schemas.openxmlformats.org/officeDocument/2006/relationships/image"/><Relationship Id="rId7" Target="../media/image11.png" Type="http://schemas.openxmlformats.org/officeDocument/2006/relationships/image"/><Relationship Id="rId8" Target="../media/image21.png" Type="http://schemas.openxmlformats.org/officeDocument/2006/relationships/image"/><Relationship Id="rId9" Target="../media/image22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png" Type="http://schemas.openxmlformats.org/officeDocument/2006/relationships/image"/><Relationship Id="rId4" Target="../media/image25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914" r="0" b="-24418"/>
            </a:stretch>
          </a:blipFill>
        </p:spPr>
      </p:sp>
      <p:grpSp>
        <p:nvGrpSpPr>
          <p:cNvPr name="Group 3" id="3"/>
          <p:cNvGrpSpPr/>
          <p:nvPr/>
        </p:nvGrpSpPr>
        <p:grpSpPr>
          <a:xfrm rot="3333669">
            <a:off x="-5249010" y="-298474"/>
            <a:ext cx="17182324" cy="15204359"/>
            <a:chOff x="0" y="0"/>
            <a:chExt cx="1296175" cy="114696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296175" cy="1146964"/>
            </a:xfrm>
            <a:custGeom>
              <a:avLst/>
              <a:gdLst/>
              <a:ahLst/>
              <a:cxnLst/>
              <a:rect r="r" b="b" t="t" l="l"/>
              <a:pathLst>
                <a:path h="1146964" w="1296175">
                  <a:moveTo>
                    <a:pt x="0" y="0"/>
                  </a:moveTo>
                  <a:lnTo>
                    <a:pt x="1296175" y="0"/>
                  </a:lnTo>
                  <a:lnTo>
                    <a:pt x="1296175" y="1146964"/>
                  </a:lnTo>
                  <a:lnTo>
                    <a:pt x="0" y="1146964"/>
                  </a:lnTo>
                  <a:close/>
                </a:path>
              </a:pathLst>
            </a:custGeom>
            <a:solidFill>
              <a:srgbClr val="231E1F">
                <a:alpha val="3098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296175" cy="11850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r>
                <a:rPr lang="en-US" sz="1899">
                  <a:solidFill>
                    <a:srgbClr val="000000">
                      <a:alpha val="30980"/>
                    </a:srgbClr>
                  </a:solidFill>
                  <a:latin typeface="Canva Sans 1"/>
                  <a:ea typeface="Canva Sans 1"/>
                  <a:cs typeface="Canva Sans 1"/>
                  <a:sym typeface="Canva Sans 1"/>
                </a:rPr>
                <a:t>t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1815661" y="8592422"/>
            <a:ext cx="21232960" cy="848744"/>
            <a:chOff x="0" y="0"/>
            <a:chExt cx="5592220" cy="22353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592220" cy="223538"/>
            </a:xfrm>
            <a:custGeom>
              <a:avLst/>
              <a:gdLst/>
              <a:ahLst/>
              <a:cxnLst/>
              <a:rect r="r" b="b" t="t" l="l"/>
              <a:pathLst>
                <a:path h="223538" w="5592220">
                  <a:moveTo>
                    <a:pt x="0" y="0"/>
                  </a:moveTo>
                  <a:lnTo>
                    <a:pt x="5592220" y="0"/>
                  </a:lnTo>
                  <a:lnTo>
                    <a:pt x="5592220" y="223538"/>
                  </a:lnTo>
                  <a:lnTo>
                    <a:pt x="0" y="223538"/>
                  </a:lnTo>
                  <a:close/>
                </a:path>
              </a:pathLst>
            </a:custGeom>
            <a:solidFill>
              <a:srgbClr val="B80101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5592220" cy="2616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011809" y="8775288"/>
            <a:ext cx="483012" cy="483012"/>
          </a:xfrm>
          <a:custGeom>
            <a:avLst/>
            <a:gdLst/>
            <a:ahLst/>
            <a:cxnLst/>
            <a:rect r="r" b="b" t="t" l="l"/>
            <a:pathLst>
              <a:path h="483012" w="483012">
                <a:moveTo>
                  <a:pt x="0" y="0"/>
                </a:moveTo>
                <a:lnTo>
                  <a:pt x="483012" y="0"/>
                </a:lnTo>
                <a:lnTo>
                  <a:pt x="483012" y="483012"/>
                </a:lnTo>
                <a:lnTo>
                  <a:pt x="0" y="4830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664257" y="4742103"/>
            <a:ext cx="5384644" cy="4117805"/>
          </a:xfrm>
          <a:custGeom>
            <a:avLst/>
            <a:gdLst/>
            <a:ahLst/>
            <a:cxnLst/>
            <a:rect r="r" b="b" t="t" l="l"/>
            <a:pathLst>
              <a:path h="4117805" w="5384644">
                <a:moveTo>
                  <a:pt x="0" y="0"/>
                </a:moveTo>
                <a:lnTo>
                  <a:pt x="5384643" y="0"/>
                </a:lnTo>
                <a:lnTo>
                  <a:pt x="5384643" y="4117805"/>
                </a:lnTo>
                <a:lnTo>
                  <a:pt x="0" y="41178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17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28700" y="2874628"/>
            <a:ext cx="11795044" cy="1801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HOW TO BUILD A </a:t>
            </a:r>
          </a:p>
          <a:p>
            <a:pPr algn="l">
              <a:lnSpc>
                <a:spcPts val="7279"/>
              </a:lnSpc>
              <a:spcBef>
                <a:spcPct val="0"/>
              </a:spcBef>
            </a:pPr>
            <a:r>
              <a:rPr lang="en-US" b="true" sz="519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FUNDRAISING CAMPAIGN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5988515"/>
            <a:ext cx="8305972" cy="21327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19"/>
              </a:lnSpc>
            </a:pPr>
            <a:r>
              <a:rPr lang="en-US" sz="3799">
                <a:solidFill>
                  <a:srgbClr val="FFFFFF"/>
                </a:solidFill>
                <a:latin typeface="Canva Sans 2"/>
                <a:ea typeface="Canva Sans 2"/>
                <a:cs typeface="Canva Sans 2"/>
                <a:sym typeface="Canva Sans 2"/>
              </a:rPr>
              <a:t>Stetson University Non-Profit Leadership Summit</a:t>
            </a:r>
          </a:p>
          <a:p>
            <a:pPr algn="l">
              <a:lnSpc>
                <a:spcPts val="3172"/>
              </a:lnSpc>
            </a:pPr>
          </a:p>
          <a:p>
            <a:pPr algn="l">
              <a:lnSpc>
                <a:spcPts val="3172"/>
              </a:lnSpc>
              <a:spcBef>
                <a:spcPct val="0"/>
              </a:spcBef>
            </a:pPr>
            <a:r>
              <a:rPr lang="en-US" sz="2266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February 7, 2025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646209" y="8789984"/>
            <a:ext cx="5123173" cy="405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47"/>
              </a:lnSpc>
              <a:spcBef>
                <a:spcPct val="0"/>
              </a:spcBef>
            </a:pPr>
            <a:r>
              <a:rPr lang="en-US" sz="2390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www.neighborhoodcenterwv.org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447003"/>
            <a:ext cx="10568770" cy="9392994"/>
          </a:xfrm>
          <a:custGeom>
            <a:avLst/>
            <a:gdLst/>
            <a:ahLst/>
            <a:cxnLst/>
            <a:rect r="r" b="b" t="t" l="l"/>
            <a:pathLst>
              <a:path h="9392994" w="10568770">
                <a:moveTo>
                  <a:pt x="0" y="0"/>
                </a:moveTo>
                <a:lnTo>
                  <a:pt x="10568770" y="0"/>
                </a:lnTo>
                <a:lnTo>
                  <a:pt x="10568770" y="9392994"/>
                </a:lnTo>
                <a:lnTo>
                  <a:pt x="0" y="93929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267926" y="3714116"/>
            <a:ext cx="5236981" cy="2371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true">
                <a:solidFill>
                  <a:srgbClr val="000000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Be </a:t>
            </a:r>
          </a:p>
          <a:p>
            <a:pPr algn="ctr">
              <a:lnSpc>
                <a:spcPts val="6300"/>
              </a:lnSpc>
            </a:pPr>
            <a:r>
              <a:rPr lang="en-US" sz="4500" b="true">
                <a:solidFill>
                  <a:srgbClr val="000000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prepared </a:t>
            </a:r>
          </a:p>
          <a:p>
            <a:pPr algn="ctr">
              <a:lnSpc>
                <a:spcPts val="6300"/>
              </a:lnSpc>
            </a:pPr>
            <a:r>
              <a:rPr lang="en-US" sz="4500" b="true">
                <a:solidFill>
                  <a:srgbClr val="000000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to pivot. 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282947" y="5143500"/>
            <a:ext cx="9459695" cy="5455007"/>
          </a:xfrm>
          <a:custGeom>
            <a:avLst/>
            <a:gdLst/>
            <a:ahLst/>
            <a:cxnLst/>
            <a:rect r="r" b="b" t="t" l="l"/>
            <a:pathLst>
              <a:path h="5455007" w="9459695">
                <a:moveTo>
                  <a:pt x="0" y="0"/>
                </a:moveTo>
                <a:lnTo>
                  <a:pt x="9459695" y="0"/>
                </a:lnTo>
                <a:lnTo>
                  <a:pt x="9459695" y="5455007"/>
                </a:lnTo>
                <a:lnTo>
                  <a:pt x="0" y="54550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2745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785189" y="1458595"/>
            <a:ext cx="6974599" cy="3684905"/>
          </a:xfrm>
          <a:custGeom>
            <a:avLst/>
            <a:gdLst/>
            <a:ahLst/>
            <a:cxnLst/>
            <a:rect r="r" b="b" t="t" l="l"/>
            <a:pathLst>
              <a:path h="3684905" w="6974599">
                <a:moveTo>
                  <a:pt x="0" y="0"/>
                </a:moveTo>
                <a:lnTo>
                  <a:pt x="6974599" y="0"/>
                </a:lnTo>
                <a:lnTo>
                  <a:pt x="6974599" y="3684905"/>
                </a:lnTo>
                <a:lnTo>
                  <a:pt x="0" y="36849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0252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90671" y="543560"/>
            <a:ext cx="14306657" cy="7715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0"/>
              </a:lnSpc>
              <a:spcBef>
                <a:spcPct val="0"/>
              </a:spcBef>
            </a:pPr>
            <a:r>
              <a:rPr lang="en-US" b="true" sz="4500">
                <a:solidFill>
                  <a:srgbClr val="B80101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6. ESTABLISH YOUR BUDGET AND RESOURCES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1631315"/>
            <a:ext cx="7391139" cy="7626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59" indent="-367030" lvl="1">
              <a:lnSpc>
                <a:spcPts val="679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Estimate costs of running the campaign (marketing, staff time, materials, event expenses, etc.) </a:t>
            </a:r>
          </a:p>
          <a:p>
            <a:pPr algn="l" marL="734059" indent="-367030" lvl="1">
              <a:lnSpc>
                <a:spcPts val="679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Identify resources you have and what you will need</a:t>
            </a:r>
          </a:p>
          <a:p>
            <a:pPr algn="l" marL="734059" indent="-367030" lvl="1">
              <a:lnSpc>
                <a:spcPts val="679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 Use volunteers and ambassadors to spread the word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8282947" y="4945461"/>
            <a:ext cx="9459695" cy="999676"/>
            <a:chOff x="0" y="0"/>
            <a:chExt cx="12612926" cy="133290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612926" cy="1332901"/>
            </a:xfrm>
            <a:custGeom>
              <a:avLst/>
              <a:gdLst/>
              <a:ahLst/>
              <a:cxnLst/>
              <a:rect r="r" b="b" t="t" l="l"/>
              <a:pathLst>
                <a:path h="1332901" w="12612926">
                  <a:moveTo>
                    <a:pt x="0" y="0"/>
                  </a:moveTo>
                  <a:lnTo>
                    <a:pt x="12612926" y="0"/>
                  </a:lnTo>
                  <a:lnTo>
                    <a:pt x="12612926" y="1332901"/>
                  </a:lnTo>
                  <a:lnTo>
                    <a:pt x="0" y="1332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76531" r="0" b="-201979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1073344" y="199091"/>
              <a:ext cx="10466239" cy="8585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460"/>
                </a:lnSpc>
              </a:pPr>
              <a:r>
                <a:rPr lang="en-US" sz="3900" b="true">
                  <a:solidFill>
                    <a:srgbClr val="F8FBFC"/>
                  </a:solidFill>
                  <a:latin typeface="Canva Sans 2 Bold"/>
                  <a:ea typeface="Canva Sans 2 Bold"/>
                  <a:cs typeface="Canva Sans 2 Bold"/>
                  <a:sym typeface="Canva Sans 2 Bold"/>
                </a:rPr>
                <a:t>NHCWV Ambassador Training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81905" y="1358486"/>
            <a:ext cx="11231632" cy="15716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 b="true">
                <a:solidFill>
                  <a:srgbClr val="B80101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7. PLAN FOR DONOR </a:t>
            </a:r>
          </a:p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b="true" sz="4500">
                <a:solidFill>
                  <a:srgbClr val="B80101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STEWARDSHIP &amp; FOLLOW-UP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491289" y="3142789"/>
            <a:ext cx="7966331" cy="59124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56" indent="-367028" lvl="1">
              <a:lnSpc>
                <a:spcPts val="679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T</a:t>
            </a:r>
            <a:r>
              <a:rPr lang="en-US" sz="3399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hanking and recognizing donors   </a:t>
            </a:r>
          </a:p>
          <a:p>
            <a:pPr algn="l" marL="734056" indent="-367028" lvl="1">
              <a:lnSpc>
                <a:spcPts val="679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Post-Campaign Communication  </a:t>
            </a:r>
          </a:p>
          <a:p>
            <a:pPr algn="l" marL="734056" indent="-367028" lvl="1">
              <a:lnSpc>
                <a:spcPts val="679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Plan to keep donors engaged for future giving opportunities   </a:t>
            </a:r>
          </a:p>
          <a:p>
            <a:pPr algn="l" marL="734056" indent="-367028" lvl="1">
              <a:lnSpc>
                <a:spcPts val="679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What impact did the donor's contribution have on your mission/success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2814758"/>
            <a:ext cx="11219195" cy="6266309"/>
          </a:xfrm>
          <a:custGeom>
            <a:avLst/>
            <a:gdLst/>
            <a:ahLst/>
            <a:cxnLst/>
            <a:rect r="r" b="b" t="t" l="l"/>
            <a:pathLst>
              <a:path h="6266309" w="11219195">
                <a:moveTo>
                  <a:pt x="0" y="0"/>
                </a:moveTo>
                <a:lnTo>
                  <a:pt x="11219195" y="0"/>
                </a:lnTo>
                <a:lnTo>
                  <a:pt x="11219195" y="6266309"/>
                </a:lnTo>
                <a:lnTo>
                  <a:pt x="0" y="62663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25" t="-37258" r="0" b="-3635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818814" y="1548521"/>
            <a:ext cx="12650373" cy="7715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0"/>
              </a:lnSpc>
              <a:spcBef>
                <a:spcPct val="0"/>
              </a:spcBef>
            </a:pPr>
            <a:r>
              <a:rPr lang="en-US" b="true" sz="4500">
                <a:solidFill>
                  <a:srgbClr val="B80101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8. EVALUATE AND REFLECT ON SUCCESS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2426874" y="3628516"/>
            <a:ext cx="4832426" cy="35634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7238" indent="-388619" lvl="1">
              <a:lnSpc>
                <a:spcPts val="7235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Metrics to measure success</a:t>
            </a:r>
          </a:p>
          <a:p>
            <a:pPr algn="l" marL="777238" indent="-388619" lvl="1">
              <a:lnSpc>
                <a:spcPts val="7235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Lessons learned</a:t>
            </a:r>
          </a:p>
          <a:p>
            <a:pPr algn="l" marL="777238" indent="-388619" lvl="1">
              <a:lnSpc>
                <a:spcPts val="7235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Celebrate!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07490" y="773479"/>
            <a:ext cx="6020266" cy="33546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4800" b="true">
                <a:solidFill>
                  <a:srgbClr val="B8010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Eight Steps for a </a:t>
            </a:r>
          </a:p>
          <a:p>
            <a:pPr algn="l" marL="0" indent="0" lvl="0">
              <a:lnSpc>
                <a:spcPts val="6720"/>
              </a:lnSpc>
            </a:pPr>
            <a:r>
              <a:rPr lang="en-US" b="true" sz="4800">
                <a:solidFill>
                  <a:srgbClr val="B8010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Successful Fundraising Campaign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8531378" y="1973541"/>
            <a:ext cx="7879781" cy="5713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54"/>
              </a:lnSpc>
            </a:pPr>
            <a:r>
              <a:rPr lang="en-US" sz="3397">
                <a:solidFill>
                  <a:srgbClr val="000000"/>
                </a:solidFill>
                <a:latin typeface="Canva Sans 1"/>
                <a:ea typeface="Canva Sans 1"/>
                <a:cs typeface="Canva Sans 1"/>
                <a:sym typeface="Canva Sans 1"/>
              </a:rPr>
              <a:t>Define Your Campaign and Goals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7007861" y="1947196"/>
            <a:ext cx="830724" cy="690195"/>
            <a:chOff x="0" y="0"/>
            <a:chExt cx="7642913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642913" cy="6350000"/>
            </a:xfrm>
            <a:custGeom>
              <a:avLst/>
              <a:gdLst/>
              <a:ahLst/>
              <a:cxnLst/>
              <a:rect r="r" b="b" t="t" l="l"/>
              <a:pathLst>
                <a:path h="6350000" w="7642913">
                  <a:moveTo>
                    <a:pt x="3821457" y="0"/>
                  </a:moveTo>
                  <a:cubicBezTo>
                    <a:pt x="1710924" y="0"/>
                    <a:pt x="0" y="1421496"/>
                    <a:pt x="0" y="3175000"/>
                  </a:cubicBezTo>
                  <a:cubicBezTo>
                    <a:pt x="0" y="4928504"/>
                    <a:pt x="1710924" y="6350000"/>
                    <a:pt x="3821457" y="6350000"/>
                  </a:cubicBezTo>
                  <a:cubicBezTo>
                    <a:pt x="5931989" y="6350000"/>
                    <a:pt x="7642913" y="4928504"/>
                    <a:pt x="7642913" y="3175000"/>
                  </a:cubicBezTo>
                  <a:cubicBezTo>
                    <a:pt x="7642913" y="1421496"/>
                    <a:pt x="5931989" y="0"/>
                    <a:pt x="3821457" y="0"/>
                  </a:cubicBezTo>
                  <a:close/>
                </a:path>
              </a:pathLst>
            </a:custGeom>
            <a:solidFill>
              <a:srgbClr val="221B1B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7129880" y="1991424"/>
            <a:ext cx="586685" cy="4892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60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1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531378" y="2960655"/>
            <a:ext cx="7879781" cy="5713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4654"/>
              </a:lnSpc>
            </a:pPr>
            <a:r>
              <a:rPr lang="en-US" sz="3397">
                <a:solidFill>
                  <a:srgbClr val="000000"/>
                </a:solidFill>
                <a:latin typeface="Canva Sans 1"/>
                <a:ea typeface="Canva Sans 1"/>
                <a:cs typeface="Canva Sans 1"/>
                <a:sym typeface="Canva Sans 1"/>
              </a:rPr>
              <a:t>Identify Your Target Audience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7007861" y="2932318"/>
            <a:ext cx="830724" cy="690195"/>
            <a:chOff x="0" y="0"/>
            <a:chExt cx="7642913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7642913" cy="6350000"/>
            </a:xfrm>
            <a:custGeom>
              <a:avLst/>
              <a:gdLst/>
              <a:ahLst/>
              <a:cxnLst/>
              <a:rect r="r" b="b" t="t" l="l"/>
              <a:pathLst>
                <a:path h="6350000" w="7642913">
                  <a:moveTo>
                    <a:pt x="3821457" y="0"/>
                  </a:moveTo>
                  <a:cubicBezTo>
                    <a:pt x="1710924" y="0"/>
                    <a:pt x="0" y="1421496"/>
                    <a:pt x="0" y="3175000"/>
                  </a:cubicBezTo>
                  <a:cubicBezTo>
                    <a:pt x="0" y="4928504"/>
                    <a:pt x="1710924" y="6350000"/>
                    <a:pt x="3821457" y="6350000"/>
                  </a:cubicBezTo>
                  <a:cubicBezTo>
                    <a:pt x="5931989" y="6350000"/>
                    <a:pt x="7642913" y="4928504"/>
                    <a:pt x="7642913" y="3175000"/>
                  </a:cubicBezTo>
                  <a:cubicBezTo>
                    <a:pt x="7642913" y="1421496"/>
                    <a:pt x="5931989" y="0"/>
                    <a:pt x="3821457" y="0"/>
                  </a:cubicBezTo>
                  <a:close/>
                </a:path>
              </a:pathLst>
            </a:custGeom>
            <a:solidFill>
              <a:srgbClr val="221B1B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7129880" y="2976546"/>
            <a:ext cx="586685" cy="4892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919"/>
              </a:lnSpc>
            </a:pPr>
            <a:r>
              <a:rPr lang="en-US" sz="2860" u="none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2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531378" y="4855969"/>
            <a:ext cx="7879781" cy="5713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4654"/>
              </a:lnSpc>
            </a:pPr>
            <a:r>
              <a:rPr lang="en-US" sz="3397">
                <a:solidFill>
                  <a:srgbClr val="000000"/>
                </a:solidFill>
                <a:latin typeface="Canva Sans 1"/>
                <a:ea typeface="Canva Sans 1"/>
                <a:cs typeface="Canva Sans 1"/>
                <a:sym typeface="Canva Sans 1"/>
              </a:rPr>
              <a:t>Craft Your Messaging &amp; Storytelling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7007861" y="4823649"/>
            <a:ext cx="830724" cy="690195"/>
            <a:chOff x="0" y="0"/>
            <a:chExt cx="7642913" cy="6350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642913" cy="6350000"/>
            </a:xfrm>
            <a:custGeom>
              <a:avLst/>
              <a:gdLst/>
              <a:ahLst/>
              <a:cxnLst/>
              <a:rect r="r" b="b" t="t" l="l"/>
              <a:pathLst>
                <a:path h="6350000" w="7642913">
                  <a:moveTo>
                    <a:pt x="3821457" y="0"/>
                  </a:moveTo>
                  <a:cubicBezTo>
                    <a:pt x="1710924" y="0"/>
                    <a:pt x="0" y="1421496"/>
                    <a:pt x="0" y="3175000"/>
                  </a:cubicBezTo>
                  <a:cubicBezTo>
                    <a:pt x="0" y="4928504"/>
                    <a:pt x="1710924" y="6350000"/>
                    <a:pt x="3821457" y="6350000"/>
                  </a:cubicBezTo>
                  <a:cubicBezTo>
                    <a:pt x="5931989" y="6350000"/>
                    <a:pt x="7642913" y="4928504"/>
                    <a:pt x="7642913" y="3175000"/>
                  </a:cubicBezTo>
                  <a:cubicBezTo>
                    <a:pt x="7642913" y="1421496"/>
                    <a:pt x="5931989" y="0"/>
                    <a:pt x="3821457" y="0"/>
                  </a:cubicBezTo>
                  <a:close/>
                </a:path>
              </a:pathLst>
            </a:custGeom>
            <a:solidFill>
              <a:srgbClr val="221B1B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7129880" y="4867877"/>
            <a:ext cx="586685" cy="4892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919"/>
              </a:lnSpc>
            </a:pPr>
            <a:r>
              <a:rPr lang="en-US" sz="2860" u="none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4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531378" y="3874249"/>
            <a:ext cx="7879781" cy="5713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4654"/>
              </a:lnSpc>
            </a:pPr>
            <a:r>
              <a:rPr lang="en-US" sz="3397">
                <a:solidFill>
                  <a:srgbClr val="000000"/>
                </a:solidFill>
                <a:latin typeface="Canva Sans 1"/>
                <a:ea typeface="Canva Sans 1"/>
                <a:cs typeface="Canva Sans 1"/>
                <a:sym typeface="Canva Sans 1"/>
              </a:rPr>
              <a:t>Develop Your Fundraising Strategy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7007861" y="3843921"/>
            <a:ext cx="830724" cy="690195"/>
            <a:chOff x="0" y="0"/>
            <a:chExt cx="7642913" cy="63500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7642913" cy="6350000"/>
            </a:xfrm>
            <a:custGeom>
              <a:avLst/>
              <a:gdLst/>
              <a:ahLst/>
              <a:cxnLst/>
              <a:rect r="r" b="b" t="t" l="l"/>
              <a:pathLst>
                <a:path h="6350000" w="7642913">
                  <a:moveTo>
                    <a:pt x="3821457" y="0"/>
                  </a:moveTo>
                  <a:cubicBezTo>
                    <a:pt x="1710924" y="0"/>
                    <a:pt x="0" y="1421496"/>
                    <a:pt x="0" y="3175000"/>
                  </a:cubicBezTo>
                  <a:cubicBezTo>
                    <a:pt x="0" y="4928504"/>
                    <a:pt x="1710924" y="6350000"/>
                    <a:pt x="3821457" y="6350000"/>
                  </a:cubicBezTo>
                  <a:cubicBezTo>
                    <a:pt x="5931989" y="6350000"/>
                    <a:pt x="7642913" y="4928504"/>
                    <a:pt x="7642913" y="3175000"/>
                  </a:cubicBezTo>
                  <a:cubicBezTo>
                    <a:pt x="7642913" y="1421496"/>
                    <a:pt x="5931989" y="0"/>
                    <a:pt x="3821457" y="0"/>
                  </a:cubicBezTo>
                  <a:close/>
                </a:path>
              </a:pathLst>
            </a:custGeom>
            <a:solidFill>
              <a:srgbClr val="221B1B"/>
            </a:solid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7129880" y="3888149"/>
            <a:ext cx="586685" cy="4892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919"/>
              </a:lnSpc>
            </a:pPr>
            <a:r>
              <a:rPr lang="en-US" sz="2860" u="none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3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531378" y="5863236"/>
            <a:ext cx="10051163" cy="5713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4654"/>
              </a:lnSpc>
            </a:pPr>
            <a:r>
              <a:rPr lang="en-US" sz="3397">
                <a:solidFill>
                  <a:srgbClr val="000000"/>
                </a:solidFill>
                <a:latin typeface="Canva Sans 1"/>
                <a:ea typeface="Canva Sans 1"/>
                <a:cs typeface="Canva Sans 1"/>
                <a:sym typeface="Canva Sans 1"/>
              </a:rPr>
              <a:t>Set a Campaign Timeline and Milestones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7007861" y="5828924"/>
            <a:ext cx="830724" cy="690195"/>
            <a:chOff x="0" y="0"/>
            <a:chExt cx="7642913" cy="63500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7642913" cy="6350000"/>
            </a:xfrm>
            <a:custGeom>
              <a:avLst/>
              <a:gdLst/>
              <a:ahLst/>
              <a:cxnLst/>
              <a:rect r="r" b="b" t="t" l="l"/>
              <a:pathLst>
                <a:path h="6350000" w="7642913">
                  <a:moveTo>
                    <a:pt x="3821457" y="0"/>
                  </a:moveTo>
                  <a:cubicBezTo>
                    <a:pt x="1710924" y="0"/>
                    <a:pt x="0" y="1421496"/>
                    <a:pt x="0" y="3175000"/>
                  </a:cubicBezTo>
                  <a:cubicBezTo>
                    <a:pt x="0" y="4928504"/>
                    <a:pt x="1710924" y="6350000"/>
                    <a:pt x="3821457" y="6350000"/>
                  </a:cubicBezTo>
                  <a:cubicBezTo>
                    <a:pt x="5931989" y="6350000"/>
                    <a:pt x="7642913" y="4928504"/>
                    <a:pt x="7642913" y="3175000"/>
                  </a:cubicBezTo>
                  <a:cubicBezTo>
                    <a:pt x="7642913" y="1421496"/>
                    <a:pt x="5931989" y="0"/>
                    <a:pt x="3821457" y="0"/>
                  </a:cubicBezTo>
                  <a:close/>
                </a:path>
              </a:pathLst>
            </a:custGeom>
            <a:solidFill>
              <a:srgbClr val="221B1B"/>
            </a:solid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7129880" y="5873152"/>
            <a:ext cx="586685" cy="4892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919"/>
              </a:lnSpc>
            </a:pPr>
            <a:r>
              <a:rPr lang="en-US" sz="2860" u="none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5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8531378" y="7752575"/>
            <a:ext cx="9633590" cy="5713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4654"/>
              </a:lnSpc>
            </a:pPr>
            <a:r>
              <a:rPr lang="en-US" sz="3397">
                <a:solidFill>
                  <a:srgbClr val="000000"/>
                </a:solidFill>
                <a:latin typeface="Canva Sans 1"/>
                <a:ea typeface="Canva Sans 1"/>
                <a:cs typeface="Canva Sans 1"/>
                <a:sym typeface="Canva Sans 1"/>
              </a:rPr>
              <a:t>Plan for Donor Stewardship and Follow-Up</a:t>
            </a:r>
          </a:p>
        </p:txBody>
      </p:sp>
      <p:grpSp>
        <p:nvGrpSpPr>
          <p:cNvPr name="Group 24" id="24"/>
          <p:cNvGrpSpPr/>
          <p:nvPr/>
        </p:nvGrpSpPr>
        <p:grpSpPr>
          <a:xfrm rot="0">
            <a:off x="7007861" y="7720254"/>
            <a:ext cx="830724" cy="690195"/>
            <a:chOff x="0" y="0"/>
            <a:chExt cx="7642913" cy="63500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7642913" cy="6350000"/>
            </a:xfrm>
            <a:custGeom>
              <a:avLst/>
              <a:gdLst/>
              <a:ahLst/>
              <a:cxnLst/>
              <a:rect r="r" b="b" t="t" l="l"/>
              <a:pathLst>
                <a:path h="6350000" w="7642913">
                  <a:moveTo>
                    <a:pt x="3821457" y="0"/>
                  </a:moveTo>
                  <a:cubicBezTo>
                    <a:pt x="1710924" y="0"/>
                    <a:pt x="0" y="1421496"/>
                    <a:pt x="0" y="3175000"/>
                  </a:cubicBezTo>
                  <a:cubicBezTo>
                    <a:pt x="0" y="4928504"/>
                    <a:pt x="1710924" y="6350000"/>
                    <a:pt x="3821457" y="6350000"/>
                  </a:cubicBezTo>
                  <a:cubicBezTo>
                    <a:pt x="5931989" y="6350000"/>
                    <a:pt x="7642913" y="4928504"/>
                    <a:pt x="7642913" y="3175000"/>
                  </a:cubicBezTo>
                  <a:cubicBezTo>
                    <a:pt x="7642913" y="1421496"/>
                    <a:pt x="5931989" y="0"/>
                    <a:pt x="3821457" y="0"/>
                  </a:cubicBezTo>
                  <a:close/>
                </a:path>
              </a:pathLst>
            </a:custGeom>
            <a:solidFill>
              <a:srgbClr val="221B1B"/>
            </a:solidFill>
          </p:spPr>
        </p:sp>
      </p:grpSp>
      <p:sp>
        <p:nvSpPr>
          <p:cNvPr name="TextBox 26" id="26"/>
          <p:cNvSpPr txBox="true"/>
          <p:nvPr/>
        </p:nvSpPr>
        <p:spPr>
          <a:xfrm rot="0">
            <a:off x="7129880" y="7764483"/>
            <a:ext cx="586685" cy="4892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919"/>
              </a:lnSpc>
            </a:pPr>
            <a:r>
              <a:rPr lang="en-US" sz="2860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7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8531378" y="6770855"/>
            <a:ext cx="7879781" cy="5713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4654"/>
              </a:lnSpc>
            </a:pPr>
            <a:r>
              <a:rPr lang="en-US" sz="3397">
                <a:solidFill>
                  <a:srgbClr val="000000"/>
                </a:solidFill>
                <a:latin typeface="Canva Sans 1"/>
                <a:ea typeface="Canva Sans 1"/>
                <a:cs typeface="Canva Sans 1"/>
                <a:sym typeface="Canva Sans 1"/>
              </a:rPr>
              <a:t>Establish Your Budget and Resources</a:t>
            </a:r>
          </a:p>
        </p:txBody>
      </p:sp>
      <p:grpSp>
        <p:nvGrpSpPr>
          <p:cNvPr name="Group 28" id="28"/>
          <p:cNvGrpSpPr/>
          <p:nvPr/>
        </p:nvGrpSpPr>
        <p:grpSpPr>
          <a:xfrm rot="0">
            <a:off x="7007861" y="6740526"/>
            <a:ext cx="830724" cy="690195"/>
            <a:chOff x="0" y="0"/>
            <a:chExt cx="7642913" cy="63500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7642913" cy="6350000"/>
            </a:xfrm>
            <a:custGeom>
              <a:avLst/>
              <a:gdLst/>
              <a:ahLst/>
              <a:cxnLst/>
              <a:rect r="r" b="b" t="t" l="l"/>
              <a:pathLst>
                <a:path h="6350000" w="7642913">
                  <a:moveTo>
                    <a:pt x="3821457" y="0"/>
                  </a:moveTo>
                  <a:cubicBezTo>
                    <a:pt x="1710924" y="0"/>
                    <a:pt x="0" y="1421496"/>
                    <a:pt x="0" y="3175000"/>
                  </a:cubicBezTo>
                  <a:cubicBezTo>
                    <a:pt x="0" y="4928504"/>
                    <a:pt x="1710924" y="6350000"/>
                    <a:pt x="3821457" y="6350000"/>
                  </a:cubicBezTo>
                  <a:cubicBezTo>
                    <a:pt x="5931989" y="6350000"/>
                    <a:pt x="7642913" y="4928504"/>
                    <a:pt x="7642913" y="3175000"/>
                  </a:cubicBezTo>
                  <a:cubicBezTo>
                    <a:pt x="7642913" y="1421496"/>
                    <a:pt x="5931989" y="0"/>
                    <a:pt x="3821457" y="0"/>
                  </a:cubicBezTo>
                  <a:close/>
                </a:path>
              </a:pathLst>
            </a:custGeom>
            <a:solidFill>
              <a:srgbClr val="221B1B"/>
            </a:solidFill>
          </p:spPr>
        </p:sp>
      </p:grpSp>
      <p:sp>
        <p:nvSpPr>
          <p:cNvPr name="TextBox 30" id="30"/>
          <p:cNvSpPr txBox="true"/>
          <p:nvPr/>
        </p:nvSpPr>
        <p:spPr>
          <a:xfrm rot="0">
            <a:off x="7129880" y="6784755"/>
            <a:ext cx="586685" cy="4892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919"/>
              </a:lnSpc>
            </a:pPr>
            <a:r>
              <a:rPr lang="en-US" sz="2860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6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8531378" y="8631384"/>
            <a:ext cx="10051163" cy="5713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4654"/>
              </a:lnSpc>
            </a:pPr>
            <a:r>
              <a:rPr lang="en-US" sz="3397">
                <a:solidFill>
                  <a:srgbClr val="000000"/>
                </a:solidFill>
                <a:latin typeface="Canva Sans 1"/>
                <a:ea typeface="Canva Sans 1"/>
                <a:cs typeface="Canva Sans 1"/>
                <a:sym typeface="Canva Sans 1"/>
              </a:rPr>
              <a:t>Evaluate and Reflect on Success</a:t>
            </a:r>
          </a:p>
        </p:txBody>
      </p:sp>
      <p:grpSp>
        <p:nvGrpSpPr>
          <p:cNvPr name="Group 32" id="32"/>
          <p:cNvGrpSpPr/>
          <p:nvPr/>
        </p:nvGrpSpPr>
        <p:grpSpPr>
          <a:xfrm rot="0">
            <a:off x="7007861" y="8587155"/>
            <a:ext cx="830724" cy="690195"/>
            <a:chOff x="0" y="0"/>
            <a:chExt cx="7642913" cy="63500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7642913" cy="6350000"/>
            </a:xfrm>
            <a:custGeom>
              <a:avLst/>
              <a:gdLst/>
              <a:ahLst/>
              <a:cxnLst/>
              <a:rect r="r" b="b" t="t" l="l"/>
              <a:pathLst>
                <a:path h="6350000" w="7642913">
                  <a:moveTo>
                    <a:pt x="3821457" y="0"/>
                  </a:moveTo>
                  <a:cubicBezTo>
                    <a:pt x="1710924" y="0"/>
                    <a:pt x="0" y="1421496"/>
                    <a:pt x="0" y="3175000"/>
                  </a:cubicBezTo>
                  <a:cubicBezTo>
                    <a:pt x="0" y="4928504"/>
                    <a:pt x="1710924" y="6350000"/>
                    <a:pt x="3821457" y="6350000"/>
                  </a:cubicBezTo>
                  <a:cubicBezTo>
                    <a:pt x="5931989" y="6350000"/>
                    <a:pt x="7642913" y="4928504"/>
                    <a:pt x="7642913" y="3175000"/>
                  </a:cubicBezTo>
                  <a:cubicBezTo>
                    <a:pt x="7642913" y="1421496"/>
                    <a:pt x="5931989" y="0"/>
                    <a:pt x="3821457" y="0"/>
                  </a:cubicBezTo>
                  <a:close/>
                </a:path>
              </a:pathLst>
            </a:custGeom>
            <a:solidFill>
              <a:srgbClr val="221B1B"/>
            </a:solidFill>
          </p:spPr>
        </p:sp>
      </p:grpSp>
      <p:sp>
        <p:nvSpPr>
          <p:cNvPr name="TextBox 34" id="34"/>
          <p:cNvSpPr txBox="true"/>
          <p:nvPr/>
        </p:nvSpPr>
        <p:spPr>
          <a:xfrm rot="0">
            <a:off x="7129880" y="8631384"/>
            <a:ext cx="586685" cy="4892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919"/>
              </a:lnSpc>
            </a:pPr>
            <a:r>
              <a:rPr lang="en-US" sz="2860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8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668142" y="1860361"/>
            <a:ext cx="12951715" cy="68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00"/>
              </a:lnSpc>
              <a:spcBef>
                <a:spcPct val="0"/>
              </a:spcBef>
            </a:pPr>
            <a:r>
              <a:rPr lang="en-US" b="true" sz="4500">
                <a:solidFill>
                  <a:srgbClr val="B8010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1. Define Your Campaign Purpose &amp; Goals </a:t>
            </a:r>
            <a:r>
              <a:rPr lang="en-US" b="true" sz="4500">
                <a:solidFill>
                  <a:srgbClr val="B8010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2530580" y="5143500"/>
            <a:ext cx="4728720" cy="4506097"/>
          </a:xfrm>
          <a:custGeom>
            <a:avLst/>
            <a:gdLst/>
            <a:ahLst/>
            <a:cxnLst/>
            <a:rect r="r" b="b" t="t" l="l"/>
            <a:pathLst>
              <a:path h="4506097" w="4728720">
                <a:moveTo>
                  <a:pt x="0" y="0"/>
                </a:moveTo>
                <a:lnTo>
                  <a:pt x="4728720" y="0"/>
                </a:lnTo>
                <a:lnTo>
                  <a:pt x="4728720" y="4506097"/>
                </a:lnTo>
                <a:lnTo>
                  <a:pt x="0" y="45060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783" t="0" r="-9965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668142" y="3129534"/>
            <a:ext cx="10136495" cy="44778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7238" indent="-388619" lvl="1">
              <a:lnSpc>
                <a:spcPts val="7235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Identify the </a:t>
            </a:r>
            <a:r>
              <a:rPr lang="en-US" sz="3599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purpose of your campaign  </a:t>
            </a:r>
          </a:p>
          <a:p>
            <a:pPr algn="l" marL="777238" indent="-388619" lvl="1">
              <a:lnSpc>
                <a:spcPts val="7235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Define your fundraising goal (financial target)</a:t>
            </a:r>
          </a:p>
          <a:p>
            <a:pPr algn="l" marL="777238" indent="-388619" lvl="1">
              <a:lnSpc>
                <a:spcPts val="7235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Highlight the impact these funds have on your organization or community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>
            <a:hlinkClick r:id="rId3" tooltip="https://www.facebook.com/reel/844745854188644"/>
          </p:cNvPr>
          <p:cNvSpPr/>
          <p:nvPr/>
        </p:nvSpPr>
        <p:spPr>
          <a:xfrm flipH="false" flipV="false" rot="0">
            <a:off x="10214931" y="3024034"/>
            <a:ext cx="7044369" cy="6234266"/>
          </a:xfrm>
          <a:custGeom>
            <a:avLst/>
            <a:gdLst/>
            <a:ahLst/>
            <a:cxnLst/>
            <a:rect r="r" b="b" t="t" l="l"/>
            <a:pathLst>
              <a:path h="6234266" w="7044369">
                <a:moveTo>
                  <a:pt x="0" y="0"/>
                </a:moveTo>
                <a:lnTo>
                  <a:pt x="7044369" y="0"/>
                </a:lnTo>
                <a:lnTo>
                  <a:pt x="7044369" y="6234266"/>
                </a:lnTo>
                <a:lnTo>
                  <a:pt x="0" y="62342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37126" y="1880547"/>
            <a:ext cx="9853149" cy="68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0"/>
              </a:lnSpc>
              <a:spcBef>
                <a:spcPct val="0"/>
              </a:spcBef>
            </a:pPr>
            <a:r>
              <a:rPr lang="en-US" b="true" sz="4500">
                <a:solidFill>
                  <a:srgbClr val="B8010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2. Identify Your Target Audience</a:t>
            </a:r>
            <a:r>
              <a:rPr lang="en-US" b="true" sz="4500">
                <a:solidFill>
                  <a:srgbClr val="B8010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37126" y="3101210"/>
            <a:ext cx="8115300" cy="44778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7238" indent="-388619" lvl="1">
              <a:lnSpc>
                <a:spcPts val="7235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Identify potential donors (individuals, businesses, foundations, etc.)</a:t>
            </a:r>
          </a:p>
          <a:p>
            <a:pPr algn="l" marL="777238" indent="-388619" lvl="1">
              <a:lnSpc>
                <a:spcPts val="7235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What motivates them to give? </a:t>
            </a:r>
          </a:p>
          <a:p>
            <a:pPr algn="l" marL="777238" indent="-388619" lvl="1">
              <a:lnSpc>
                <a:spcPts val="7235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How will you reach them?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571334" y="8174452"/>
            <a:ext cx="4264105" cy="574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54"/>
              </a:lnSpc>
              <a:spcBef>
                <a:spcPct val="0"/>
              </a:spcBef>
            </a:pPr>
            <a:r>
              <a:rPr lang="en-US" b="true" sz="3397" u="sng">
                <a:solidFill>
                  <a:srgbClr val="000000"/>
                </a:solidFill>
                <a:latin typeface="Canva Sans 1 Bold"/>
                <a:ea typeface="Canva Sans 1 Bold"/>
                <a:cs typeface="Canva Sans 1 Bold"/>
                <a:sym typeface="Canva Sans 1 Bold"/>
                <a:hlinkClick r:id="rId4" tooltip="https://www.facebook.com/reel/844745854188644"/>
              </a:rPr>
              <a:t>Come Together Reel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3130315">
            <a:off x="-2373595" y="-99061"/>
            <a:ext cx="11991835" cy="5516244"/>
          </a:xfrm>
          <a:custGeom>
            <a:avLst/>
            <a:gdLst/>
            <a:ahLst/>
            <a:cxnLst/>
            <a:rect r="r" b="b" t="t" l="l"/>
            <a:pathLst>
              <a:path h="5516244" w="11991835">
                <a:moveTo>
                  <a:pt x="0" y="0"/>
                </a:moveTo>
                <a:lnTo>
                  <a:pt x="11991835" y="0"/>
                </a:lnTo>
                <a:lnTo>
                  <a:pt x="11991835" y="5516244"/>
                </a:lnTo>
                <a:lnTo>
                  <a:pt x="0" y="55162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3060741">
            <a:off x="5581905" y="3872554"/>
            <a:ext cx="12782802" cy="9203617"/>
          </a:xfrm>
          <a:custGeom>
            <a:avLst/>
            <a:gdLst/>
            <a:ahLst/>
            <a:cxnLst/>
            <a:rect r="r" b="b" t="t" l="l"/>
            <a:pathLst>
              <a:path h="9203617" w="12782802">
                <a:moveTo>
                  <a:pt x="12782802" y="0"/>
                </a:moveTo>
                <a:lnTo>
                  <a:pt x="0" y="0"/>
                </a:lnTo>
                <a:lnTo>
                  <a:pt x="0" y="9203618"/>
                </a:lnTo>
                <a:lnTo>
                  <a:pt x="12782802" y="9203618"/>
                </a:lnTo>
                <a:lnTo>
                  <a:pt x="1278280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>
            <a:hlinkClick r:id="rId8" tooltip="https://www.facebook.com/reel/844745854188644"/>
          </p:cNvPr>
          <p:cNvSpPr/>
          <p:nvPr/>
        </p:nvSpPr>
        <p:spPr>
          <a:xfrm flipH="false" flipV="false" rot="0">
            <a:off x="6300710" y="2717919"/>
            <a:ext cx="5844873" cy="4394269"/>
          </a:xfrm>
          <a:custGeom>
            <a:avLst/>
            <a:gdLst/>
            <a:ahLst/>
            <a:cxnLst/>
            <a:rect r="r" b="b" t="t" l="l"/>
            <a:pathLst>
              <a:path h="4394269" w="5844873">
                <a:moveTo>
                  <a:pt x="0" y="0"/>
                </a:moveTo>
                <a:lnTo>
                  <a:pt x="5844873" y="0"/>
                </a:lnTo>
                <a:lnTo>
                  <a:pt x="5844873" y="4394269"/>
                </a:lnTo>
                <a:lnTo>
                  <a:pt x="0" y="43942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477148">
            <a:off x="12151998" y="6749135"/>
            <a:ext cx="197864" cy="726107"/>
          </a:xfrm>
          <a:custGeom>
            <a:avLst/>
            <a:gdLst/>
            <a:ahLst/>
            <a:cxnLst/>
            <a:rect r="r" b="b" t="t" l="l"/>
            <a:pathLst>
              <a:path h="726107" w="197864">
                <a:moveTo>
                  <a:pt x="0" y="0"/>
                </a:moveTo>
                <a:lnTo>
                  <a:pt x="197864" y="0"/>
                </a:lnTo>
                <a:lnTo>
                  <a:pt x="197864" y="726107"/>
                </a:lnTo>
                <a:lnTo>
                  <a:pt x="0" y="7261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079646" y="1523814"/>
            <a:ext cx="10287000" cy="15105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97"/>
              </a:lnSpc>
            </a:pPr>
            <a:r>
              <a:rPr lang="en-US" sz="11055">
                <a:solidFill>
                  <a:srgbClr val="167A7A"/>
                </a:solidFill>
                <a:latin typeface="Lucky Bones"/>
                <a:ea typeface="Lucky Bones"/>
                <a:cs typeface="Lucky Bones"/>
                <a:sym typeface="Lucky Bones"/>
              </a:rPr>
              <a:t>Come Together</a:t>
            </a:r>
          </a:p>
        </p:txBody>
      </p:sp>
      <p:sp>
        <p:nvSpPr>
          <p:cNvPr name="TextBox 8" id="8"/>
          <p:cNvSpPr txBox="true"/>
          <p:nvPr/>
        </p:nvSpPr>
        <p:spPr>
          <a:xfrm rot="-1768232">
            <a:off x="5394130" y="7588788"/>
            <a:ext cx="2693511" cy="8929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 b="true">
                <a:solidFill>
                  <a:srgbClr val="231F20"/>
                </a:solidFill>
                <a:latin typeface="Helvetica Now Condensed Bold"/>
                <a:ea typeface="Helvetica Now Condensed Bold"/>
                <a:cs typeface="Helvetica Now Condensed Bold"/>
                <a:sym typeface="Helvetica Now Condensed Bold"/>
              </a:rPr>
              <a:t>Celebrating </a:t>
            </a:r>
          </a:p>
        </p:txBody>
      </p:sp>
      <p:sp>
        <p:nvSpPr>
          <p:cNvPr name="TextBox 9" id="9"/>
          <p:cNvSpPr txBox="true"/>
          <p:nvPr/>
        </p:nvSpPr>
        <p:spPr>
          <a:xfrm rot="-732992">
            <a:off x="7858287" y="6790606"/>
            <a:ext cx="2123841" cy="827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 b="true">
                <a:solidFill>
                  <a:srgbClr val="231F20"/>
                </a:solidFill>
                <a:latin typeface="Helvetica Now Condensed Bold"/>
                <a:ea typeface="Helvetica Now Condensed Bold"/>
                <a:cs typeface="Helvetica Now Condensed Bold"/>
                <a:sym typeface="Helvetica Now Condensed Bold"/>
              </a:rPr>
              <a:t>55 Years </a:t>
            </a:r>
          </a:p>
        </p:txBody>
      </p:sp>
      <p:sp>
        <p:nvSpPr>
          <p:cNvPr name="TextBox 10" id="10"/>
          <p:cNvSpPr txBox="true"/>
          <p:nvPr/>
        </p:nvSpPr>
        <p:spPr>
          <a:xfrm rot="-266982">
            <a:off x="9899651" y="6641837"/>
            <a:ext cx="562669" cy="748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 b="true">
                <a:solidFill>
                  <a:srgbClr val="231F20"/>
                </a:solidFill>
                <a:latin typeface="Helvetica Now Condensed Bold"/>
                <a:ea typeface="Helvetica Now Condensed Bold"/>
                <a:cs typeface="Helvetica Now Condensed Bold"/>
                <a:sym typeface="Helvetica Now Condensed Bold"/>
              </a:rPr>
              <a:t>of </a:t>
            </a:r>
          </a:p>
        </p:txBody>
      </p:sp>
      <p:sp>
        <p:nvSpPr>
          <p:cNvPr name="TextBox 11" id="11"/>
          <p:cNvSpPr txBox="true"/>
          <p:nvPr/>
        </p:nvSpPr>
        <p:spPr>
          <a:xfrm rot="135444">
            <a:off x="10455574" y="6589006"/>
            <a:ext cx="1620975" cy="8192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4699" b="true">
                <a:solidFill>
                  <a:srgbClr val="231F20"/>
                </a:solidFill>
                <a:latin typeface="Helvetica Now Condensed Bold"/>
                <a:ea typeface="Helvetica Now Condensed Bold"/>
                <a:cs typeface="Helvetica Now Condensed Bold"/>
                <a:sym typeface="Helvetica Now Condensed Bold"/>
              </a:rPr>
              <a:t>Impact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630513" y="9229971"/>
            <a:ext cx="1185267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000000"/>
                </a:solidFill>
                <a:latin typeface="Helvetica Now Condensed"/>
                <a:ea typeface="Helvetica Now Condensed"/>
                <a:cs typeface="Helvetica Now Condensed"/>
                <a:sym typeface="Helvetica Now Condensed"/>
              </a:rPr>
              <a:t>EST 1969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977924" y="562191"/>
            <a:ext cx="7471221" cy="5788248"/>
          </a:xfrm>
          <a:custGeom>
            <a:avLst/>
            <a:gdLst/>
            <a:ahLst/>
            <a:cxnLst/>
            <a:rect r="r" b="b" t="t" l="l"/>
            <a:pathLst>
              <a:path h="5788248" w="7471221">
                <a:moveTo>
                  <a:pt x="0" y="0"/>
                </a:moveTo>
                <a:lnTo>
                  <a:pt x="7471221" y="0"/>
                </a:lnTo>
                <a:lnTo>
                  <a:pt x="7471221" y="5788248"/>
                </a:lnTo>
                <a:lnTo>
                  <a:pt x="0" y="5788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375" t="-16192" r="-40745" b="-1458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457592" y="7060720"/>
            <a:ext cx="3255942" cy="659303"/>
          </a:xfrm>
          <a:custGeom>
            <a:avLst/>
            <a:gdLst/>
            <a:ahLst/>
            <a:cxnLst/>
            <a:rect r="r" b="b" t="t" l="l"/>
            <a:pathLst>
              <a:path h="659303" w="3255942">
                <a:moveTo>
                  <a:pt x="0" y="0"/>
                </a:moveTo>
                <a:lnTo>
                  <a:pt x="3255942" y="0"/>
                </a:lnTo>
                <a:lnTo>
                  <a:pt x="3255942" y="659303"/>
                </a:lnTo>
                <a:lnTo>
                  <a:pt x="0" y="6593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438553" y="3256287"/>
            <a:ext cx="3531717" cy="6265046"/>
          </a:xfrm>
          <a:custGeom>
            <a:avLst/>
            <a:gdLst/>
            <a:ahLst/>
            <a:cxnLst/>
            <a:rect r="r" b="b" t="t" l="l"/>
            <a:pathLst>
              <a:path h="6265046" w="3531717">
                <a:moveTo>
                  <a:pt x="0" y="0"/>
                </a:moveTo>
                <a:lnTo>
                  <a:pt x="3531716" y="0"/>
                </a:lnTo>
                <a:lnTo>
                  <a:pt x="3531716" y="6265047"/>
                </a:lnTo>
                <a:lnTo>
                  <a:pt x="0" y="62650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5611" t="-15107" r="-185427" b="-5716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942975"/>
            <a:ext cx="9911923" cy="15716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b="true" sz="4500">
                <a:solidFill>
                  <a:srgbClr val="B80101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3. DEVELOP YOUR FUNDRAISING STRATEGY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42227" y="2794634"/>
            <a:ext cx="8959910" cy="68023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59" indent="-367030" lvl="1">
              <a:lnSpc>
                <a:spcPts val="6017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Identify fundraising methods (e.g., online giving, peer-to-peer fundraising, events, grants)</a:t>
            </a:r>
          </a:p>
          <a:p>
            <a:pPr algn="l" marL="734059" indent="-367030" lvl="1">
              <a:lnSpc>
                <a:spcPts val="6017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O</a:t>
            </a:r>
            <a:r>
              <a:rPr lang="en-US" sz="3399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ffer donor incentives or recognition </a:t>
            </a:r>
          </a:p>
          <a:p>
            <a:pPr algn="l" marL="734059" indent="-367030" lvl="1">
              <a:lnSpc>
                <a:spcPts val="6017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Secure </a:t>
            </a:r>
            <a:r>
              <a:rPr lang="en-US" sz="3399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partnerships that could help amplify your campaign</a:t>
            </a:r>
          </a:p>
          <a:p>
            <a:pPr algn="l" marL="734059" indent="-367030" lvl="1">
              <a:lnSpc>
                <a:spcPts val="6017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Identify and assign tasks (who will do what?)</a:t>
            </a:r>
          </a:p>
          <a:p>
            <a:pPr algn="l">
              <a:lnSpc>
                <a:spcPts val="6017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660039" y="531762"/>
            <a:ext cx="5755081" cy="9223477"/>
          </a:xfrm>
          <a:custGeom>
            <a:avLst/>
            <a:gdLst/>
            <a:ahLst/>
            <a:cxnLst/>
            <a:rect r="r" b="b" t="t" l="l"/>
            <a:pathLst>
              <a:path h="9223477" w="5755081">
                <a:moveTo>
                  <a:pt x="0" y="0"/>
                </a:moveTo>
                <a:lnTo>
                  <a:pt x="5755081" y="0"/>
                </a:lnTo>
                <a:lnTo>
                  <a:pt x="5755081" y="9223476"/>
                </a:lnTo>
                <a:lnTo>
                  <a:pt x="0" y="9223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675465"/>
            <a:ext cx="9292035" cy="15716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b="true" sz="4500">
                <a:solidFill>
                  <a:srgbClr val="B80101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4. CRAFT YOUR MESSAGING AND STORYTELLING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688820" y="3790505"/>
            <a:ext cx="7455180" cy="2458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59" indent="-367030" lvl="1">
              <a:lnSpc>
                <a:spcPts val="6697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Name your campaign</a:t>
            </a:r>
          </a:p>
          <a:p>
            <a:pPr algn="l" marL="734059" indent="-367030" lvl="1">
              <a:lnSpc>
                <a:spcPts val="6697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Identify compelling story</a:t>
            </a:r>
          </a:p>
          <a:p>
            <a:pPr algn="l" marL="734059" indent="-367030" lvl="1">
              <a:lnSpc>
                <a:spcPts val="6697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Emphasize urgency and impact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65" t="-12399" r="0" b="-12399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3060741">
            <a:off x="4278854" y="3719298"/>
            <a:ext cx="14468468" cy="10417297"/>
          </a:xfrm>
          <a:custGeom>
            <a:avLst/>
            <a:gdLst/>
            <a:ahLst/>
            <a:cxnLst/>
            <a:rect r="r" b="b" t="t" l="l"/>
            <a:pathLst>
              <a:path h="10417297" w="14468468">
                <a:moveTo>
                  <a:pt x="14468468" y="0"/>
                </a:moveTo>
                <a:lnTo>
                  <a:pt x="0" y="0"/>
                </a:lnTo>
                <a:lnTo>
                  <a:pt x="0" y="10417297"/>
                </a:lnTo>
                <a:lnTo>
                  <a:pt x="14468468" y="10417297"/>
                </a:lnTo>
                <a:lnTo>
                  <a:pt x="1446846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477148">
            <a:off x="12959069" y="8187594"/>
            <a:ext cx="197864" cy="726107"/>
          </a:xfrm>
          <a:custGeom>
            <a:avLst/>
            <a:gdLst/>
            <a:ahLst/>
            <a:cxnLst/>
            <a:rect r="r" b="b" t="t" l="l"/>
            <a:pathLst>
              <a:path h="726107" w="197864">
                <a:moveTo>
                  <a:pt x="0" y="0"/>
                </a:moveTo>
                <a:lnTo>
                  <a:pt x="197864" y="0"/>
                </a:lnTo>
                <a:lnTo>
                  <a:pt x="197864" y="726106"/>
                </a:lnTo>
                <a:lnTo>
                  <a:pt x="0" y="7261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-1680349">
            <a:off x="6197945" y="8479681"/>
            <a:ext cx="2693511" cy="8929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 b="true">
                <a:solidFill>
                  <a:srgbClr val="FFFFFF"/>
                </a:solidFill>
                <a:latin typeface="Helvetica Now Condensed Bold"/>
                <a:ea typeface="Helvetica Now Condensed Bold"/>
                <a:cs typeface="Helvetica Now Condensed Bold"/>
                <a:sym typeface="Helvetica Now Condensed Bold"/>
              </a:rPr>
              <a:t>Celebrating </a:t>
            </a:r>
          </a:p>
        </p:txBody>
      </p:sp>
      <p:sp>
        <p:nvSpPr>
          <p:cNvPr name="TextBox 6" id="6"/>
          <p:cNvSpPr txBox="true"/>
          <p:nvPr/>
        </p:nvSpPr>
        <p:spPr>
          <a:xfrm rot="-269122">
            <a:off x="8638319" y="7899511"/>
            <a:ext cx="2123841" cy="827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 b="true">
                <a:solidFill>
                  <a:srgbClr val="FFFFFF"/>
                </a:solidFill>
                <a:latin typeface="Helvetica Now Condensed Bold"/>
                <a:ea typeface="Helvetica Now Condensed Bold"/>
                <a:cs typeface="Helvetica Now Condensed Bold"/>
                <a:sym typeface="Helvetica Now Condensed Bold"/>
              </a:rPr>
              <a:t>55 Years </a:t>
            </a:r>
          </a:p>
        </p:txBody>
      </p:sp>
      <p:sp>
        <p:nvSpPr>
          <p:cNvPr name="TextBox 7" id="7"/>
          <p:cNvSpPr txBox="true"/>
          <p:nvPr/>
        </p:nvSpPr>
        <p:spPr>
          <a:xfrm rot="254057">
            <a:off x="10701028" y="7928751"/>
            <a:ext cx="562669" cy="748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 b="true">
                <a:solidFill>
                  <a:srgbClr val="FFFFFF"/>
                </a:solidFill>
                <a:latin typeface="Helvetica Now Condensed Bold"/>
                <a:ea typeface="Helvetica Now Condensed Bold"/>
                <a:cs typeface="Helvetica Now Condensed Bold"/>
                <a:sym typeface="Helvetica Now Condensed Bold"/>
              </a:rPr>
              <a:t>of </a:t>
            </a:r>
          </a:p>
        </p:txBody>
      </p:sp>
      <p:sp>
        <p:nvSpPr>
          <p:cNvPr name="TextBox 8" id="8"/>
          <p:cNvSpPr txBox="true"/>
          <p:nvPr/>
        </p:nvSpPr>
        <p:spPr>
          <a:xfrm rot="547140">
            <a:off x="11234120" y="8030960"/>
            <a:ext cx="1620975" cy="8192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4699" b="true">
                <a:solidFill>
                  <a:srgbClr val="FFFFFF"/>
                </a:solidFill>
                <a:latin typeface="Helvetica Now Condensed Bold"/>
                <a:ea typeface="Helvetica Now Condensed Bold"/>
                <a:cs typeface="Helvetica Now Condensed Bold"/>
                <a:sym typeface="Helvetica Now Condensed Bold"/>
              </a:rPr>
              <a:t>Impact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2705483" y="5645212"/>
            <a:ext cx="3609243" cy="2713486"/>
          </a:xfrm>
          <a:custGeom>
            <a:avLst/>
            <a:gdLst/>
            <a:ahLst/>
            <a:cxnLst/>
            <a:rect r="r" b="b" t="t" l="l"/>
            <a:pathLst>
              <a:path h="2713486" w="3609243">
                <a:moveTo>
                  <a:pt x="0" y="0"/>
                </a:moveTo>
                <a:lnTo>
                  <a:pt x="3609243" y="0"/>
                </a:lnTo>
                <a:lnTo>
                  <a:pt x="3609243" y="2713486"/>
                </a:lnTo>
                <a:lnTo>
                  <a:pt x="0" y="27134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791607" y="1975221"/>
            <a:ext cx="2523119" cy="3669991"/>
          </a:xfrm>
          <a:custGeom>
            <a:avLst/>
            <a:gdLst/>
            <a:ahLst/>
            <a:cxnLst/>
            <a:rect r="r" b="b" t="t" l="l"/>
            <a:pathLst>
              <a:path h="3669991" w="2523119">
                <a:moveTo>
                  <a:pt x="0" y="0"/>
                </a:moveTo>
                <a:lnTo>
                  <a:pt x="2523119" y="0"/>
                </a:lnTo>
                <a:lnTo>
                  <a:pt x="2523119" y="3669991"/>
                </a:lnTo>
                <a:lnTo>
                  <a:pt x="0" y="36699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508104" y="1806306"/>
            <a:ext cx="3283503" cy="4533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33"/>
              </a:lnSpc>
            </a:pPr>
            <a:r>
              <a:rPr lang="en-US" b="true" sz="4277" spc="230">
                <a:solidFill>
                  <a:srgbClr val="167A7A"/>
                </a:solidFill>
                <a:latin typeface="Helvetica Now Condensed Bold"/>
                <a:ea typeface="Helvetica Now Condensed Bold"/>
                <a:cs typeface="Helvetica Now Condensed Bold"/>
                <a:sym typeface="Helvetica Now Condensed Bold"/>
              </a:rPr>
              <a:t>Your donation today ensures families a safe place to live.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696238" y="605318"/>
            <a:ext cx="7486527" cy="15496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64"/>
              </a:lnSpc>
            </a:pPr>
            <a:r>
              <a:rPr lang="en-US" sz="8886">
                <a:solidFill>
                  <a:srgbClr val="F47421"/>
                </a:solidFill>
                <a:latin typeface="Lucky Bones"/>
                <a:ea typeface="Lucky Bones"/>
                <a:cs typeface="Lucky Bones"/>
                <a:sym typeface="Lucky Bones"/>
              </a:rPr>
              <a:t>Come</a:t>
            </a:r>
          </a:p>
          <a:p>
            <a:pPr algn="ctr">
              <a:lnSpc>
                <a:spcPts val="9864"/>
              </a:lnSpc>
            </a:pPr>
            <a:r>
              <a:rPr lang="en-US" sz="8886">
                <a:solidFill>
                  <a:srgbClr val="F47421"/>
                </a:solidFill>
                <a:latin typeface="Lucky Bones"/>
                <a:ea typeface="Lucky Bones"/>
                <a:cs typeface="Lucky Bones"/>
                <a:sym typeface="Lucky Bones"/>
              </a:rPr>
              <a:t>Together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518936" y="8793480"/>
            <a:ext cx="1272332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b="true">
                <a:solidFill>
                  <a:srgbClr val="FFFFFF"/>
                </a:solidFill>
                <a:latin typeface="Helvetica Now Condensed Bold"/>
                <a:ea typeface="Helvetica Now Condensed Bold"/>
                <a:cs typeface="Helvetica Now Condensed Bold"/>
                <a:sym typeface="Helvetica Now Condensed Bold"/>
              </a:rPr>
              <a:t>EST 1969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368718" y="2126102"/>
            <a:ext cx="9447823" cy="6034797"/>
          </a:xfrm>
          <a:custGeom>
            <a:avLst/>
            <a:gdLst/>
            <a:ahLst/>
            <a:cxnLst/>
            <a:rect r="r" b="b" t="t" l="l"/>
            <a:pathLst>
              <a:path h="6034797" w="9447823">
                <a:moveTo>
                  <a:pt x="0" y="0"/>
                </a:moveTo>
                <a:lnTo>
                  <a:pt x="9447822" y="0"/>
                </a:lnTo>
                <a:lnTo>
                  <a:pt x="9447822" y="6034796"/>
                </a:lnTo>
                <a:lnTo>
                  <a:pt x="0" y="60347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499024">
            <a:off x="6326228" y="6936360"/>
            <a:ext cx="1917692" cy="2194784"/>
          </a:xfrm>
          <a:custGeom>
            <a:avLst/>
            <a:gdLst/>
            <a:ahLst/>
            <a:cxnLst/>
            <a:rect r="r" b="b" t="t" l="l"/>
            <a:pathLst>
              <a:path h="2194784" w="1917692">
                <a:moveTo>
                  <a:pt x="0" y="0"/>
                </a:moveTo>
                <a:lnTo>
                  <a:pt x="1917692" y="0"/>
                </a:lnTo>
                <a:lnTo>
                  <a:pt x="1917692" y="2194783"/>
                </a:lnTo>
                <a:lnTo>
                  <a:pt x="0" y="21947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224396" y="1085850"/>
            <a:ext cx="13839207" cy="7715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0"/>
              </a:lnSpc>
              <a:spcBef>
                <a:spcPct val="0"/>
              </a:spcBef>
            </a:pPr>
            <a:r>
              <a:rPr lang="en-US" b="true" sz="4500">
                <a:solidFill>
                  <a:srgbClr val="B80101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5. SET A CAMPAIGN TIMELINE &amp; MILESTONES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04924" y="2209429"/>
            <a:ext cx="7663794" cy="5980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69" indent="-367035" lvl="1">
              <a:lnSpc>
                <a:spcPts val="6868"/>
              </a:lnSpc>
              <a:buFont typeface="Arial"/>
              <a:buChar char="•"/>
            </a:pPr>
            <a:r>
              <a:rPr lang="en-US" sz="3400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Identify start and end date</a:t>
            </a:r>
          </a:p>
          <a:p>
            <a:pPr algn="l" marL="734069" indent="-367035" lvl="1">
              <a:lnSpc>
                <a:spcPts val="6868"/>
              </a:lnSpc>
              <a:buFont typeface="Arial"/>
              <a:buChar char="•"/>
            </a:pPr>
            <a:r>
              <a:rPr lang="en-US" sz="3400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Identify key milestones will you track (e.g., 25% funded, halfway mark, last push)?  </a:t>
            </a:r>
          </a:p>
          <a:p>
            <a:pPr algn="l" marL="734069" indent="-367035" lvl="1">
              <a:lnSpc>
                <a:spcPts val="6868"/>
              </a:lnSpc>
              <a:buFont typeface="Arial"/>
              <a:buChar char="•"/>
            </a:pPr>
            <a:r>
              <a:rPr lang="en-US" sz="3400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Communications timeline to supporters on progress  </a:t>
            </a:r>
          </a:p>
          <a:p>
            <a:pPr algn="ctr">
              <a:lnSpc>
                <a:spcPts val="6868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7203886" y="8834120"/>
            <a:ext cx="10430868" cy="6959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b="true">
                <a:solidFill>
                  <a:srgbClr val="000000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NHCWV 55th Anniversary Campaign Plan</a:t>
            </a:r>
          </a:p>
        </p:txBody>
      </p:sp>
    </p:spTree>
  </p:cSld>
  <p:clrMapOvr>
    <a:masterClrMapping/>
  </p:clrMapOvr>
  <p:transition spd="fast">
    <p:cover dir="d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DF841970AB9D43949E820EFE63C069" ma:contentTypeVersion="17" ma:contentTypeDescription="Create a new document." ma:contentTypeScope="" ma:versionID="edb9131befb60c45b8e6c770060248b0">
  <xsd:schema xmlns:xsd="http://www.w3.org/2001/XMLSchema" xmlns:xs="http://www.w3.org/2001/XMLSchema" xmlns:p="http://schemas.microsoft.com/office/2006/metadata/properties" xmlns:ns1="http://schemas.microsoft.com/sharepoint/v3" xmlns:ns2="aa1d6a65-5c6f-4d91-ab2a-0f8f7531a1a9" xmlns:ns3="600d3c2d-555d-45f3-a751-c47704673169" targetNamespace="http://schemas.microsoft.com/office/2006/metadata/properties" ma:root="true" ma:fieldsID="b9a097c2bc35c92c2f6cd5d16ce8b0e4" ns1:_="" ns2:_="" ns3:_="">
    <xsd:import namespace="http://schemas.microsoft.com/sharepoint/v3"/>
    <xsd:import namespace="aa1d6a65-5c6f-4d91-ab2a-0f8f7531a1a9"/>
    <xsd:import namespace="600d3c2d-555d-45f3-a751-c4770467316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1:_ip_UnifiedCompliancePolicyProperties" minOccurs="0"/>
                <xsd:element ref="ns1:_ip_UnifiedCompliancePolicyUIAction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1d6a65-5c6f-4d91-ab2a-0f8f7531a1a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1e1e039-b827-4445-bcc6-b17756609014}" ma:internalName="TaxCatchAll" ma:showField="CatchAllData" ma:web="aa1d6a65-5c6f-4d91-ab2a-0f8f7531a1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0d3c2d-555d-45f3-a751-c47704673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132881b5-e800-45b5-9690-d88bf9558a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600d3c2d-555d-45f3-a751-c47704673169">
      <Terms xmlns="http://schemas.microsoft.com/office/infopath/2007/PartnerControls"/>
    </lcf76f155ced4ddcb4097134ff3c332f>
    <TaxCatchAll xmlns="aa1d6a65-5c6f-4d91-ab2a-0f8f7531a1a9" xsi:nil="true"/>
  </documentManagement>
</p:properties>
</file>

<file path=customXml/itemProps1.xml><?xml version="1.0" encoding="utf-8"?>
<ds:datastoreItem xmlns:ds="http://schemas.openxmlformats.org/officeDocument/2006/customXml" ds:itemID="{D1466CCD-D3DF-407E-8441-AA72A1C14544}"/>
</file>

<file path=customXml/itemProps2.xml><?xml version="1.0" encoding="utf-8"?>
<ds:datastoreItem xmlns:ds="http://schemas.openxmlformats.org/officeDocument/2006/customXml" ds:itemID="{6E5E7CCF-672D-4DD3-BAF1-82EA37807488}"/>
</file>

<file path=customXml/itemProps3.xml><?xml version="1.0" encoding="utf-8"?>
<ds:datastoreItem xmlns:ds="http://schemas.openxmlformats.org/officeDocument/2006/customXml" ds:itemID="{5AB7C30C-9BD7-4A2C-A51F-1CC62178135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Build a Fundraising Campaign</dc:title>
  <cp:revision>1</cp:revision>
  <dcterms:created xsi:type="dcterms:W3CDTF">2006-08-16T00:00:00Z</dcterms:created>
  <dcterms:modified xsi:type="dcterms:W3CDTF">2011-08-01T06:04:30Z</dcterms:modified>
  <dc:identifier>DAGeViCr4o0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0x010100B8DF841970AB9D43949E820EFE63C069</vt:lpwstr>
  </property>
</Properties>
</file>